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95" r:id="rId4"/>
    <p:sldId id="258" r:id="rId5"/>
    <p:sldId id="296" r:id="rId6"/>
    <p:sldId id="297" r:id="rId7"/>
    <p:sldId id="259" r:id="rId8"/>
    <p:sldId id="260" r:id="rId9"/>
    <p:sldId id="261" r:id="rId10"/>
    <p:sldId id="262" r:id="rId11"/>
    <p:sldId id="299" r:id="rId12"/>
    <p:sldId id="300" r:id="rId13"/>
    <p:sldId id="301" r:id="rId14"/>
    <p:sldId id="265" r:id="rId15"/>
    <p:sldId id="303" r:id="rId16"/>
    <p:sldId id="304" r:id="rId17"/>
    <p:sldId id="305" r:id="rId18"/>
    <p:sldId id="306" r:id="rId19"/>
    <p:sldId id="311" r:id="rId20"/>
    <p:sldId id="269" r:id="rId21"/>
    <p:sldId id="270" r:id="rId22"/>
    <p:sldId id="271" r:id="rId23"/>
    <p:sldId id="312" r:id="rId24"/>
    <p:sldId id="307" r:id="rId25"/>
    <p:sldId id="273" r:id="rId26"/>
    <p:sldId id="274" r:id="rId27"/>
    <p:sldId id="275" r:id="rId28"/>
    <p:sldId id="276" r:id="rId29"/>
    <p:sldId id="277" r:id="rId30"/>
    <p:sldId id="278" r:id="rId31"/>
    <p:sldId id="279" r:id="rId32"/>
    <p:sldId id="280" r:id="rId33"/>
    <p:sldId id="281" r:id="rId34"/>
    <p:sldId id="308" r:id="rId35"/>
    <p:sldId id="309" r:id="rId36"/>
    <p:sldId id="310" r:id="rId37"/>
    <p:sldId id="284" r:id="rId38"/>
    <p:sldId id="285" r:id="rId39"/>
    <p:sldId id="286" r:id="rId40"/>
    <p:sldId id="287" r:id="rId41"/>
    <p:sldId id="288" r:id="rId42"/>
    <p:sldId id="289" r:id="rId43"/>
    <p:sldId id="283" r:id="rId44"/>
    <p:sldId id="293" r:id="rId45"/>
  </p:sldIdLst>
  <p:sldSz cx="12192000" cy="6858000"/>
  <p:notesSz cx="6858000" cy="9144000"/>
  <p:embeddedFontLst>
    <p:embeddedFont>
      <p:font typeface="Berlin Sans FB Demi" panose="020F0502020204030204" pitchFamily="34" charset="0"/>
      <p:regular r:id="rId47"/>
      <p:bold r:id="rId48"/>
    </p:embeddedFont>
    <p:embeddedFont>
      <p:font typeface="Calibri" panose="020F0502020204030204" pitchFamily="34" charset="0"/>
      <p:regular r:id="rId49"/>
      <p:bold r:id="rId50"/>
      <p:italic r:id="rId51"/>
      <p:boldItalic r:id="rId52"/>
    </p:embeddedFont>
    <p:embeddedFont>
      <p:font typeface="Comic Sans MS" panose="030F0902030302020204" pitchFamily="66" charset="0"/>
      <p:regular r:id="rId53"/>
    </p:embeddedFont>
    <p:embeddedFont>
      <p:font typeface="Montserrat" pitchFamily="2" charset="77"/>
      <p:regular r:id="rId54"/>
      <p:bold r:id="rId55"/>
      <p:italic r:id="rId56"/>
      <p:boldItalic r:id="rId57"/>
    </p:embeddedFont>
    <p:embeddedFont>
      <p:font typeface="Overlock" panose="02000506030000020004" pitchFamily="2" charset="77"/>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iB0u2EfBisiYYQNkyLK1MuOGqtA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DC3220-9498-2C41-9D9B-A214996A3637}" v="9" dt="2023-09-25T22:03:49.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6"/>
  </p:normalViewPr>
  <p:slideViewPr>
    <p:cSldViewPr snapToGrid="0">
      <p:cViewPr varScale="1">
        <p:scale>
          <a:sx n="88" d="100"/>
          <a:sy n="88" d="100"/>
        </p:scale>
        <p:origin x="184" y="7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i kurniawan" userId="a4e2cf5f-7682-4d68-9238-3b7162664614" providerId="ADAL" clId="{B0DC3220-9498-2C41-9D9B-A214996A3637}"/>
    <pc:docChg chg="custSel modSld">
      <pc:chgData name="yogi kurniawan" userId="a4e2cf5f-7682-4d68-9238-3b7162664614" providerId="ADAL" clId="{B0DC3220-9498-2C41-9D9B-A214996A3637}" dt="2023-09-25T22:03:51.358" v="17" actId="1076"/>
      <pc:docMkLst>
        <pc:docMk/>
      </pc:docMkLst>
      <pc:sldChg chg="addSp delSp modSp mod">
        <pc:chgData name="yogi kurniawan" userId="a4e2cf5f-7682-4d68-9238-3b7162664614" providerId="ADAL" clId="{B0DC3220-9498-2C41-9D9B-A214996A3637}" dt="2023-09-25T22:03:51.358" v="17" actId="1076"/>
        <pc:sldMkLst>
          <pc:docMk/>
          <pc:sldMk cId="3949200501" sldId="307"/>
        </pc:sldMkLst>
        <pc:picChg chg="del">
          <ac:chgData name="yogi kurniawan" userId="a4e2cf5f-7682-4d68-9238-3b7162664614" providerId="ADAL" clId="{B0DC3220-9498-2C41-9D9B-A214996A3637}" dt="2023-09-25T22:03:47.968" v="15" actId="478"/>
          <ac:picMkLst>
            <pc:docMk/>
            <pc:sldMk cId="3949200501" sldId="307"/>
            <ac:picMk id="11" creationId="{F9B4BD51-15CA-586F-D2FC-280851728654}"/>
          </ac:picMkLst>
        </pc:picChg>
        <pc:picChg chg="add mod">
          <ac:chgData name="yogi kurniawan" userId="a4e2cf5f-7682-4d68-9238-3b7162664614" providerId="ADAL" clId="{B0DC3220-9498-2C41-9D9B-A214996A3637}" dt="2023-09-25T22:03:51.358" v="17" actId="1076"/>
          <ac:picMkLst>
            <pc:docMk/>
            <pc:sldMk cId="3949200501" sldId="307"/>
            <ac:picMk id="21" creationId="{933A0D0B-AA66-1CEA-18AA-549AEC1F2694}"/>
          </ac:picMkLst>
        </pc:picChg>
      </pc:sldChg>
      <pc:sldChg chg="modSp mod">
        <pc:chgData name="yogi kurniawan" userId="a4e2cf5f-7682-4d68-9238-3b7162664614" providerId="ADAL" clId="{B0DC3220-9498-2C41-9D9B-A214996A3637}" dt="2023-09-25T21:57:00.416" v="0" actId="20577"/>
        <pc:sldMkLst>
          <pc:docMk/>
          <pc:sldMk cId="1672844532" sldId="311"/>
        </pc:sldMkLst>
        <pc:spChg chg="mod">
          <ac:chgData name="yogi kurniawan" userId="a4e2cf5f-7682-4d68-9238-3b7162664614" providerId="ADAL" clId="{B0DC3220-9498-2C41-9D9B-A214996A3637}" dt="2023-09-25T21:57:00.416" v="0" actId="20577"/>
          <ac:spMkLst>
            <pc:docMk/>
            <pc:sldMk cId="1672844532" sldId="311"/>
            <ac:spMk id="5" creationId="{329B4164-F8EF-740E-2510-FF54CC216BA9}"/>
          </ac:spMkLst>
        </pc:spChg>
      </pc:sldChg>
      <pc:sldChg chg="addSp modSp mod modAnim">
        <pc:chgData name="yogi kurniawan" userId="a4e2cf5f-7682-4d68-9238-3b7162664614" providerId="ADAL" clId="{B0DC3220-9498-2C41-9D9B-A214996A3637}" dt="2023-09-25T22:02:50.131" v="14"/>
        <pc:sldMkLst>
          <pc:docMk/>
          <pc:sldMk cId="3857776065" sldId="312"/>
        </pc:sldMkLst>
        <pc:spChg chg="mod">
          <ac:chgData name="yogi kurniawan" userId="a4e2cf5f-7682-4d68-9238-3b7162664614" providerId="ADAL" clId="{B0DC3220-9498-2C41-9D9B-A214996A3637}" dt="2023-09-25T21:59:31.656" v="6" actId="20577"/>
          <ac:spMkLst>
            <pc:docMk/>
            <pc:sldMk cId="3857776065" sldId="312"/>
            <ac:spMk id="13" creationId="{784823AB-63CE-E422-B6A4-D325D802C4DD}"/>
          </ac:spMkLst>
        </pc:spChg>
        <pc:picChg chg="mod">
          <ac:chgData name="yogi kurniawan" userId="a4e2cf5f-7682-4d68-9238-3b7162664614" providerId="ADAL" clId="{B0DC3220-9498-2C41-9D9B-A214996A3637}" dt="2023-09-25T21:59:38.254" v="7" actId="1076"/>
          <ac:picMkLst>
            <pc:docMk/>
            <pc:sldMk cId="3857776065" sldId="312"/>
            <ac:picMk id="2" creationId="{8A97F488-603E-D238-384B-84BAEF41EF62}"/>
          </ac:picMkLst>
        </pc:picChg>
        <pc:picChg chg="add mod">
          <ac:chgData name="yogi kurniawan" userId="a4e2cf5f-7682-4d68-9238-3b7162664614" providerId="ADAL" clId="{B0DC3220-9498-2C41-9D9B-A214996A3637}" dt="2023-09-25T22:02:36.087" v="13" actId="14100"/>
          <ac:picMkLst>
            <pc:docMk/>
            <pc:sldMk cId="3857776065" sldId="312"/>
            <ac:picMk id="1026" creationId="{661B7A62-988A-5F97-D02D-CB90BA055F83}"/>
          </ac:picMkLst>
        </pc:picChg>
      </pc:sldChg>
    </pc:docChg>
  </pc:docChgLst>
  <pc:docChgLst>
    <pc:chgData name="yogi kurniawan" userId="a4e2cf5f-7682-4d68-9238-3b7162664614" providerId="ADAL" clId="{DAD86065-EDFC-1043-A1A7-67C8FD526E42}"/>
    <pc:docChg chg="undo custSel modSld">
      <pc:chgData name="yogi kurniawan" userId="a4e2cf5f-7682-4d68-9238-3b7162664614" providerId="ADAL" clId="{DAD86065-EDFC-1043-A1A7-67C8FD526E42}" dt="2022-09-26T22:21:09.604" v="40" actId="1076"/>
      <pc:docMkLst>
        <pc:docMk/>
      </pc:docMkLst>
      <pc:sldChg chg="addSp modSp mod modNotes">
        <pc:chgData name="yogi kurniawan" userId="a4e2cf5f-7682-4d68-9238-3b7162664614" providerId="ADAL" clId="{DAD86065-EDFC-1043-A1A7-67C8FD526E42}" dt="2022-09-26T22:19:29.847" v="19" actId="20577"/>
        <pc:sldMkLst>
          <pc:docMk/>
          <pc:sldMk cId="0" sldId="263"/>
        </pc:sldMkLst>
        <pc:spChg chg="add mod">
          <ac:chgData name="yogi kurniawan" userId="a4e2cf5f-7682-4d68-9238-3b7162664614" providerId="ADAL" clId="{DAD86065-EDFC-1043-A1A7-67C8FD526E42}" dt="2022-09-26T22:19:26.026" v="15" actId="20577"/>
          <ac:spMkLst>
            <pc:docMk/>
            <pc:sldMk cId="0" sldId="263"/>
            <ac:spMk id="2" creationId="{5809B2DB-FDAA-31F8-6D14-BD7E65E6B4AC}"/>
          </ac:spMkLst>
        </pc:spChg>
        <pc:spChg chg="add mod">
          <ac:chgData name="yogi kurniawan" userId="a4e2cf5f-7682-4d68-9238-3b7162664614" providerId="ADAL" clId="{DAD86065-EDFC-1043-A1A7-67C8FD526E42}" dt="2022-09-26T22:19:29.847" v="19" actId="20577"/>
          <ac:spMkLst>
            <pc:docMk/>
            <pc:sldMk cId="0" sldId="263"/>
            <ac:spMk id="3" creationId="{BB16900F-2725-C6FB-1E84-86F9E3B57F34}"/>
          </ac:spMkLst>
        </pc:spChg>
      </pc:sldChg>
      <pc:sldChg chg="addSp modSp mod modNotes">
        <pc:chgData name="yogi kurniawan" userId="a4e2cf5f-7682-4d68-9238-3b7162664614" providerId="ADAL" clId="{DAD86065-EDFC-1043-A1A7-67C8FD526E42}" dt="2022-09-26T22:19:58.917" v="26" actId="1076"/>
        <pc:sldMkLst>
          <pc:docMk/>
          <pc:sldMk cId="0" sldId="267"/>
        </pc:sldMkLst>
        <pc:spChg chg="add mod">
          <ac:chgData name="yogi kurniawan" userId="a4e2cf5f-7682-4d68-9238-3b7162664614" providerId="ADAL" clId="{DAD86065-EDFC-1043-A1A7-67C8FD526E42}" dt="2022-09-26T22:19:55.280" v="25" actId="1076"/>
          <ac:spMkLst>
            <pc:docMk/>
            <pc:sldMk cId="0" sldId="267"/>
            <ac:spMk id="2" creationId="{7A940F3E-97E1-AE69-03F0-8BC099850966}"/>
          </ac:spMkLst>
        </pc:spChg>
        <pc:spChg chg="add mod">
          <ac:chgData name="yogi kurniawan" userId="a4e2cf5f-7682-4d68-9238-3b7162664614" providerId="ADAL" clId="{DAD86065-EDFC-1043-A1A7-67C8FD526E42}" dt="2022-09-26T22:19:58.917" v="26" actId="1076"/>
          <ac:spMkLst>
            <pc:docMk/>
            <pc:sldMk cId="0" sldId="267"/>
            <ac:spMk id="3" creationId="{092505A8-F4DF-5381-5AE3-70E8282F17C4}"/>
          </ac:spMkLst>
        </pc:spChg>
        <pc:picChg chg="mod">
          <ac:chgData name="yogi kurniawan" userId="a4e2cf5f-7682-4d68-9238-3b7162664614" providerId="ADAL" clId="{DAD86065-EDFC-1043-A1A7-67C8FD526E42}" dt="2022-09-26T22:19:44.403" v="22" actId="1076"/>
          <ac:picMkLst>
            <pc:docMk/>
            <pc:sldMk cId="0" sldId="267"/>
            <ac:picMk id="168" creationId="{00000000-0000-0000-0000-000000000000}"/>
          </ac:picMkLst>
        </pc:picChg>
      </pc:sldChg>
      <pc:sldChg chg="addSp delSp modSp mod modNotes">
        <pc:chgData name="yogi kurniawan" userId="a4e2cf5f-7682-4d68-9238-3b7162664614" providerId="ADAL" clId="{DAD86065-EDFC-1043-A1A7-67C8FD526E42}" dt="2022-09-26T22:21:09.604" v="40" actId="1076"/>
        <pc:sldMkLst>
          <pc:docMk/>
          <pc:sldMk cId="0" sldId="276"/>
        </pc:sldMkLst>
        <pc:spChg chg="add mod">
          <ac:chgData name="yogi kurniawan" userId="a4e2cf5f-7682-4d68-9238-3b7162664614" providerId="ADAL" clId="{DAD86065-EDFC-1043-A1A7-67C8FD526E42}" dt="2022-09-26T22:20:38.785" v="29" actId="1076"/>
          <ac:spMkLst>
            <pc:docMk/>
            <pc:sldMk cId="0" sldId="276"/>
            <ac:spMk id="2" creationId="{0F09B331-594E-FE3C-1A85-C652454A0B6C}"/>
          </ac:spMkLst>
        </pc:spChg>
        <pc:spChg chg="add mod">
          <ac:chgData name="yogi kurniawan" userId="a4e2cf5f-7682-4d68-9238-3b7162664614" providerId="ADAL" clId="{DAD86065-EDFC-1043-A1A7-67C8FD526E42}" dt="2022-09-26T22:20:42.920" v="30" actId="1076"/>
          <ac:spMkLst>
            <pc:docMk/>
            <pc:sldMk cId="0" sldId="276"/>
            <ac:spMk id="3" creationId="{0CF4B243-1191-0454-23B7-7925420EC5E3}"/>
          </ac:spMkLst>
        </pc:spChg>
        <pc:spChg chg="add mod">
          <ac:chgData name="yogi kurniawan" userId="a4e2cf5f-7682-4d68-9238-3b7162664614" providerId="ADAL" clId="{DAD86065-EDFC-1043-A1A7-67C8FD526E42}" dt="2022-09-26T22:20:50.837" v="32" actId="1076"/>
          <ac:spMkLst>
            <pc:docMk/>
            <pc:sldMk cId="0" sldId="276"/>
            <ac:spMk id="4" creationId="{60C9DEE8-93DB-F727-4FD7-1AAC21756623}"/>
          </ac:spMkLst>
        </pc:spChg>
        <pc:spChg chg="add mod">
          <ac:chgData name="yogi kurniawan" userId="a4e2cf5f-7682-4d68-9238-3b7162664614" providerId="ADAL" clId="{DAD86065-EDFC-1043-A1A7-67C8FD526E42}" dt="2022-09-26T22:20:55.570" v="34" actId="1076"/>
          <ac:spMkLst>
            <pc:docMk/>
            <pc:sldMk cId="0" sldId="276"/>
            <ac:spMk id="5" creationId="{2D089831-2A84-BA61-D10D-9F5716032AB3}"/>
          </ac:spMkLst>
        </pc:spChg>
        <pc:spChg chg="add del mod">
          <ac:chgData name="yogi kurniawan" userId="a4e2cf5f-7682-4d68-9238-3b7162664614" providerId="ADAL" clId="{DAD86065-EDFC-1043-A1A7-67C8FD526E42}" dt="2022-09-26T22:20:59.387" v="36" actId="478"/>
          <ac:spMkLst>
            <pc:docMk/>
            <pc:sldMk cId="0" sldId="276"/>
            <ac:spMk id="6" creationId="{BED66D69-D804-5DAF-2E7B-539E02E478CA}"/>
          </ac:spMkLst>
        </pc:spChg>
        <pc:spChg chg="add mod">
          <ac:chgData name="yogi kurniawan" userId="a4e2cf5f-7682-4d68-9238-3b7162664614" providerId="ADAL" clId="{DAD86065-EDFC-1043-A1A7-67C8FD526E42}" dt="2022-09-26T22:21:05.359" v="38" actId="1076"/>
          <ac:spMkLst>
            <pc:docMk/>
            <pc:sldMk cId="0" sldId="276"/>
            <ac:spMk id="7" creationId="{1BB595D4-A81D-C515-C425-90A1CE053DCE}"/>
          </ac:spMkLst>
        </pc:spChg>
        <pc:spChg chg="add mod">
          <ac:chgData name="yogi kurniawan" userId="a4e2cf5f-7682-4d68-9238-3b7162664614" providerId="ADAL" clId="{DAD86065-EDFC-1043-A1A7-67C8FD526E42}" dt="2022-09-26T22:21:09.604" v="40" actId="1076"/>
          <ac:spMkLst>
            <pc:docMk/>
            <pc:sldMk cId="0" sldId="276"/>
            <ac:spMk id="8" creationId="{9FB369AE-CC50-DB3B-D1AB-996B5D2577F5}"/>
          </ac:spMkLst>
        </pc:spChg>
      </pc:sldChg>
      <pc:sldChg chg="modSp mod">
        <pc:chgData name="yogi kurniawan" userId="a4e2cf5f-7682-4d68-9238-3b7162664614" providerId="ADAL" clId="{DAD86065-EDFC-1043-A1A7-67C8FD526E42}" dt="2022-09-26T22:05:38.679" v="12" actId="1076"/>
        <pc:sldMkLst>
          <pc:docMk/>
          <pc:sldMk cId="0" sldId="285"/>
        </pc:sldMkLst>
        <pc:picChg chg="mod">
          <ac:chgData name="yogi kurniawan" userId="a4e2cf5f-7682-4d68-9238-3b7162664614" providerId="ADAL" clId="{DAD86065-EDFC-1043-A1A7-67C8FD526E42}" dt="2022-09-26T22:05:38.679" v="12" actId="1076"/>
          <ac:picMkLst>
            <pc:docMk/>
            <pc:sldMk cId="0" sldId="285"/>
            <ac:picMk id="28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a:t>
            </a:r>
            <a:r>
              <a:rPr lang="en-US" dirty="0" err="1"/>
              <a:t>relasi</a:t>
            </a:r>
            <a:r>
              <a:rPr lang="en-US" dirty="0"/>
              <a:t> &lt; &gt;</a:t>
            </a:r>
          </a:p>
          <a:p>
            <a:r>
              <a:rPr lang="en-US" dirty="0"/>
              <a:t>operator </a:t>
            </a:r>
            <a:r>
              <a:rPr lang="en-US" dirty="0" err="1"/>
              <a:t>logika</a:t>
            </a:r>
            <a:r>
              <a:rPr lang="en-US" dirty="0"/>
              <a:t> &amp;&amp;</a:t>
            </a:r>
          </a:p>
        </p:txBody>
      </p:sp>
      <p:sp>
        <p:nvSpPr>
          <p:cNvPr id="4" name="Slide Number Placeholder 3"/>
          <p:cNvSpPr>
            <a:spLocks noGrp="1"/>
          </p:cNvSpPr>
          <p:nvPr>
            <p:ph type="sldNum" sz="quarter" idx="5"/>
          </p:nvPr>
        </p:nvSpPr>
        <p:spPr/>
        <p:txBody>
          <a:bodyPr/>
          <a:lstStyle/>
          <a:p>
            <a:fld id="{AAB57DD0-DEBF-8345-B76B-0A7771E0C4CB}" type="slidenum">
              <a:rPr lang="en-US" smtClean="0"/>
              <a:t>11</a:t>
            </a:fld>
            <a:endParaRPr lang="en-US"/>
          </a:p>
        </p:txBody>
      </p:sp>
    </p:spTree>
    <p:extLst>
      <p:ext uri="{BB962C8B-B14F-4D97-AF65-F5344CB8AC3E}">
        <p14:creationId xmlns:p14="http://schemas.microsoft.com/office/powerpoint/2010/main" val="3360525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058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63AAC99-5602-4869-9662-338059705AF7}"/>
              </a:ext>
            </a:extLst>
          </p:cNvPr>
          <p:cNvSpPr>
            <a:spLocks noGrp="1"/>
          </p:cNvSpPr>
          <p:nvPr>
            <p:ph type="pic" sz="quarter" idx="10"/>
          </p:nvPr>
        </p:nvSpPr>
        <p:spPr>
          <a:xfrm>
            <a:off x="6096000" y="0"/>
            <a:ext cx="6096000" cy="6949440"/>
          </a:xfrm>
          <a:custGeom>
            <a:avLst/>
            <a:gdLst>
              <a:gd name="connsiteX0" fmla="*/ 1842567 w 6096000"/>
              <a:gd name="connsiteY0" fmla="*/ 0 h 6949440"/>
              <a:gd name="connsiteX1" fmla="*/ 6096000 w 6096000"/>
              <a:gd name="connsiteY1" fmla="*/ 0 h 6949440"/>
              <a:gd name="connsiteX2" fmla="*/ 6096000 w 6096000"/>
              <a:gd name="connsiteY2" fmla="*/ 6949440 h 6949440"/>
              <a:gd name="connsiteX3" fmla="*/ 0 w 6096000"/>
              <a:gd name="connsiteY3" fmla="*/ 6949440 h 6949440"/>
              <a:gd name="connsiteX4" fmla="*/ 0 w 6096000"/>
              <a:gd name="connsiteY4" fmla="*/ 6876552 h 694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949440">
                <a:moveTo>
                  <a:pt x="1842567" y="0"/>
                </a:moveTo>
                <a:lnTo>
                  <a:pt x="6096000" y="0"/>
                </a:lnTo>
                <a:lnTo>
                  <a:pt x="6096000" y="6949440"/>
                </a:lnTo>
                <a:lnTo>
                  <a:pt x="0" y="6949440"/>
                </a:lnTo>
                <a:lnTo>
                  <a:pt x="0" y="6876552"/>
                </a:lnTo>
                <a:close/>
              </a:path>
            </a:pathLst>
          </a:custGeom>
        </p:spPr>
        <p:txBody>
          <a:bodyPr wrap="square">
            <a:noAutofit/>
          </a:bodyPr>
          <a:lstStyle/>
          <a:p>
            <a:endParaRPr lang="en-ID"/>
          </a:p>
        </p:txBody>
      </p:sp>
    </p:spTree>
    <p:extLst>
      <p:ext uri="{BB962C8B-B14F-4D97-AF65-F5344CB8AC3E}">
        <p14:creationId xmlns:p14="http://schemas.microsoft.com/office/powerpoint/2010/main" val="1697940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91A6FF26-0B6B-41C3-AF9A-CD99FB6107C7}"/>
              </a:ext>
            </a:extLst>
          </p:cNvPr>
          <p:cNvSpPr>
            <a:spLocks noGrp="1"/>
          </p:cNvSpPr>
          <p:nvPr>
            <p:ph type="pic" sz="quarter" idx="11"/>
          </p:nvPr>
        </p:nvSpPr>
        <p:spPr>
          <a:xfrm>
            <a:off x="-3770" y="4085952"/>
            <a:ext cx="2521144" cy="2772048"/>
          </a:xfrm>
          <a:custGeom>
            <a:avLst/>
            <a:gdLst>
              <a:gd name="connsiteX0" fmla="*/ 944229 w 2521144"/>
              <a:gd name="connsiteY0" fmla="*/ 0 h 2772048"/>
              <a:gd name="connsiteX1" fmla="*/ 2521144 w 2521144"/>
              <a:gd name="connsiteY1" fmla="*/ 1576293 h 2772048"/>
              <a:gd name="connsiteX2" fmla="*/ 2059276 w 2521144"/>
              <a:gd name="connsiteY2" fmla="*/ 2690901 h 2772048"/>
              <a:gd name="connsiteX3" fmla="*/ 1969957 w 2521144"/>
              <a:gd name="connsiteY3" fmla="*/ 2772048 h 2772048"/>
              <a:gd name="connsiteX4" fmla="*/ 0 w 2521144"/>
              <a:gd name="connsiteY4" fmla="*/ 2772048 h 2772048"/>
              <a:gd name="connsiteX5" fmla="*/ 0 w 2521144"/>
              <a:gd name="connsiteY5" fmla="*/ 315970 h 2772048"/>
              <a:gd name="connsiteX6" fmla="*/ 62561 w 2521144"/>
              <a:gd name="connsiteY6" fmla="*/ 269206 h 2772048"/>
              <a:gd name="connsiteX7" fmla="*/ 944229 w 2521144"/>
              <a:gd name="connsiteY7" fmla="*/ 0 h 277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1144" h="2772048">
                <a:moveTo>
                  <a:pt x="944229" y="0"/>
                </a:moveTo>
                <a:cubicBezTo>
                  <a:pt x="1815135" y="0"/>
                  <a:pt x="2521144" y="705730"/>
                  <a:pt x="2521144" y="1576293"/>
                </a:cubicBezTo>
                <a:cubicBezTo>
                  <a:pt x="2521144" y="2011575"/>
                  <a:pt x="2344642" y="2405648"/>
                  <a:pt x="2059276" y="2690901"/>
                </a:cubicBezTo>
                <a:lnTo>
                  <a:pt x="1969957" y="2772048"/>
                </a:lnTo>
                <a:lnTo>
                  <a:pt x="0" y="2772048"/>
                </a:lnTo>
                <a:lnTo>
                  <a:pt x="0" y="315970"/>
                </a:lnTo>
                <a:lnTo>
                  <a:pt x="62561" y="269206"/>
                </a:lnTo>
                <a:cubicBezTo>
                  <a:pt x="314238" y="99244"/>
                  <a:pt x="617639" y="0"/>
                  <a:pt x="944229" y="0"/>
                </a:cubicBezTo>
                <a:close/>
              </a:path>
            </a:pathLst>
          </a:custGeom>
        </p:spPr>
        <p:txBody>
          <a:bodyPr wrap="square">
            <a:noAutofit/>
          </a:bodyPr>
          <a:lstStyle/>
          <a:p>
            <a:endParaRPr lang="en-ID"/>
          </a:p>
        </p:txBody>
      </p:sp>
      <p:grpSp>
        <p:nvGrpSpPr>
          <p:cNvPr id="42" name="Group 41">
            <a:extLst>
              <a:ext uri="{FF2B5EF4-FFF2-40B4-BE49-F238E27FC236}">
                <a16:creationId xmlns:a16="http://schemas.microsoft.com/office/drawing/2014/main" id="{BF7E1469-BA4C-4819-A069-05FE24534B5A}"/>
              </a:ext>
            </a:extLst>
          </p:cNvPr>
          <p:cNvGrpSpPr/>
          <p:nvPr userDrawn="1"/>
        </p:nvGrpSpPr>
        <p:grpSpPr>
          <a:xfrm>
            <a:off x="24354" y="3581023"/>
            <a:ext cx="2997531" cy="3276977"/>
            <a:chOff x="24354" y="3581023"/>
            <a:chExt cx="2997531" cy="3276977"/>
          </a:xfrm>
          <a:gradFill>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gradFill>
        </p:grpSpPr>
        <p:sp>
          <p:nvSpPr>
            <p:cNvPr id="38" name="Freeform: Shape 37">
              <a:extLst>
                <a:ext uri="{FF2B5EF4-FFF2-40B4-BE49-F238E27FC236}">
                  <a16:creationId xmlns:a16="http://schemas.microsoft.com/office/drawing/2014/main" id="{FAA26DB3-6549-44CB-B161-C8094F6854FE}"/>
                </a:ext>
              </a:extLst>
            </p:cNvPr>
            <p:cNvSpPr/>
            <p:nvPr userDrawn="1"/>
          </p:nvSpPr>
          <p:spPr>
            <a:xfrm rot="5400000">
              <a:off x="342682" y="4178798"/>
              <a:ext cx="3276977" cy="2081428"/>
            </a:xfrm>
            <a:custGeom>
              <a:avLst/>
              <a:gdLst>
                <a:gd name="connsiteX0" fmla="*/ 0 w 3276977"/>
                <a:gd name="connsiteY0" fmla="*/ 2081428 h 2081428"/>
                <a:gd name="connsiteX1" fmla="*/ 1671435 w 3276977"/>
                <a:gd name="connsiteY1" fmla="*/ 40947 h 2081428"/>
                <a:gd name="connsiteX2" fmla="*/ 3208525 w 3276977"/>
                <a:gd name="connsiteY2" fmla="*/ 331919 h 2081428"/>
                <a:gd name="connsiteX3" fmla="*/ 3276977 w 3276977"/>
                <a:gd name="connsiteY3" fmla="*/ 380192 h 2081428"/>
                <a:gd name="connsiteX4" fmla="*/ 3276977 w 3276977"/>
                <a:gd name="connsiteY4" fmla="*/ 922957 h 2081428"/>
                <a:gd name="connsiteX5" fmla="*/ 3206455 w 3276977"/>
                <a:gd name="connsiteY5" fmla="*/ 852686 h 2081428"/>
                <a:gd name="connsiteX6" fmla="*/ 1753196 w 3276977"/>
                <a:gd name="connsiteY6" fmla="*/ 448062 h 2081428"/>
                <a:gd name="connsiteX7" fmla="*/ 415245 w 3276977"/>
                <a:gd name="connsiteY7" fmla="*/ 2081427 h 20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6977" h="2081428">
                  <a:moveTo>
                    <a:pt x="0" y="2081428"/>
                  </a:moveTo>
                  <a:cubicBezTo>
                    <a:pt x="0" y="1089972"/>
                    <a:pt x="699388" y="236162"/>
                    <a:pt x="1671435" y="40947"/>
                  </a:cubicBezTo>
                  <a:cubicBezTo>
                    <a:pt x="2218212" y="-68861"/>
                    <a:pt x="2765861" y="46865"/>
                    <a:pt x="3208525" y="331919"/>
                  </a:cubicBezTo>
                  <a:lnTo>
                    <a:pt x="3276977" y="380192"/>
                  </a:lnTo>
                  <a:lnTo>
                    <a:pt x="3276977" y="922957"/>
                  </a:lnTo>
                  <a:lnTo>
                    <a:pt x="3206455" y="852686"/>
                  </a:lnTo>
                  <a:cubicBezTo>
                    <a:pt x="2824134" y="502886"/>
                    <a:pt x="2288144" y="340629"/>
                    <a:pt x="1753196" y="448062"/>
                  </a:cubicBezTo>
                  <a:cubicBezTo>
                    <a:pt x="975091" y="604328"/>
                    <a:pt x="415245" y="1287786"/>
                    <a:pt x="415245" y="2081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14" name="Oval 13">
              <a:extLst>
                <a:ext uri="{FF2B5EF4-FFF2-40B4-BE49-F238E27FC236}">
                  <a16:creationId xmlns:a16="http://schemas.microsoft.com/office/drawing/2014/main" id="{C676D699-B6CD-4092-AB3C-6621E414A6A2}"/>
                </a:ext>
              </a:extLst>
            </p:cNvPr>
            <p:cNvSpPr/>
            <p:nvPr userDrawn="1"/>
          </p:nvSpPr>
          <p:spPr>
            <a:xfrm rot="5400000">
              <a:off x="737172" y="3581023"/>
              <a:ext cx="416974" cy="4169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9" name="Group 8">
              <a:extLst>
                <a:ext uri="{FF2B5EF4-FFF2-40B4-BE49-F238E27FC236}">
                  <a16:creationId xmlns:a16="http://schemas.microsoft.com/office/drawing/2014/main" id="{FECDAE2B-F44D-4D17-8E25-B20F0D8ABA51}"/>
                </a:ext>
              </a:extLst>
            </p:cNvPr>
            <p:cNvGrpSpPr/>
            <p:nvPr userDrawn="1"/>
          </p:nvGrpSpPr>
          <p:grpSpPr>
            <a:xfrm rot="5400000">
              <a:off x="154756" y="3576832"/>
              <a:ext cx="416973" cy="677778"/>
              <a:chOff x="1101680" y="3435119"/>
              <a:chExt cx="299663" cy="487094"/>
            </a:xfrm>
            <a:grpFill/>
          </p:grpSpPr>
          <p:sp>
            <p:nvSpPr>
              <p:cNvPr id="11" name="Oval 10">
                <a:extLst>
                  <a:ext uri="{FF2B5EF4-FFF2-40B4-BE49-F238E27FC236}">
                    <a16:creationId xmlns:a16="http://schemas.microsoft.com/office/drawing/2014/main" id="{474B6A2D-69D7-4479-A7EF-47E5E4CB60D6}"/>
                  </a:ext>
                </a:extLst>
              </p:cNvPr>
              <p:cNvSpPr/>
              <p:nvPr userDrawn="1"/>
            </p:nvSpPr>
            <p:spPr>
              <a:xfrm>
                <a:off x="1101680" y="3622550"/>
                <a:ext cx="299663" cy="299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382E8A9A-D598-49B4-BEFB-4E7F9601773D}"/>
                  </a:ext>
                </a:extLst>
              </p:cNvPr>
              <p:cNvSpPr/>
              <p:nvPr userDrawn="1"/>
            </p:nvSpPr>
            <p:spPr>
              <a:xfrm>
                <a:off x="1118272" y="3435119"/>
                <a:ext cx="147009" cy="147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grpSp>
        <p:nvGrpSpPr>
          <p:cNvPr id="43" name="Group 42">
            <a:extLst>
              <a:ext uri="{FF2B5EF4-FFF2-40B4-BE49-F238E27FC236}">
                <a16:creationId xmlns:a16="http://schemas.microsoft.com/office/drawing/2014/main" id="{3747286E-3FEC-4DF3-8C13-5FD384FC19F2}"/>
              </a:ext>
            </a:extLst>
          </p:cNvPr>
          <p:cNvGrpSpPr/>
          <p:nvPr userDrawn="1"/>
        </p:nvGrpSpPr>
        <p:grpSpPr>
          <a:xfrm>
            <a:off x="-528521" y="3342299"/>
            <a:ext cx="4686426" cy="2733203"/>
            <a:chOff x="-528521" y="3342299"/>
            <a:chExt cx="4686426" cy="2733203"/>
          </a:xfrm>
          <a:gradFill>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gradFill>
        </p:grpSpPr>
        <p:sp>
          <p:nvSpPr>
            <p:cNvPr id="40" name="Freeform: Shape 39">
              <a:extLst>
                <a:ext uri="{FF2B5EF4-FFF2-40B4-BE49-F238E27FC236}">
                  <a16:creationId xmlns:a16="http://schemas.microsoft.com/office/drawing/2014/main" id="{12070C65-DBB9-41F0-AF3B-89B039DBD50C}"/>
                </a:ext>
              </a:extLst>
            </p:cNvPr>
            <p:cNvSpPr/>
            <p:nvPr userDrawn="1"/>
          </p:nvSpPr>
          <p:spPr>
            <a:xfrm rot="1800000">
              <a:off x="-528521" y="3342299"/>
              <a:ext cx="4686426" cy="2733203"/>
            </a:xfrm>
            <a:custGeom>
              <a:avLst/>
              <a:gdLst>
                <a:gd name="connsiteX0" fmla="*/ 4098551 w 4686426"/>
                <a:gd name="connsiteY0" fmla="*/ 965485 h 2733203"/>
                <a:gd name="connsiteX1" fmla="*/ 4683258 w 4686426"/>
                <a:gd name="connsiteY1" fmla="*/ 2414761 h 2733203"/>
                <a:gd name="connsiteX2" fmla="*/ 4686426 w 4686426"/>
                <a:gd name="connsiteY2" fmla="*/ 2495315 h 2733203"/>
                <a:gd name="connsiteX3" fmla="*/ 4274392 w 4686426"/>
                <a:gd name="connsiteY3" fmla="*/ 2733203 h 2733203"/>
                <a:gd name="connsiteX4" fmla="*/ 4278779 w 4686426"/>
                <a:gd name="connsiteY4" fmla="*/ 2635508 h 2733203"/>
                <a:gd name="connsiteX5" fmla="*/ 3778608 w 4686426"/>
                <a:gd name="connsiteY5" fmla="*/ 1226977 h 2733203"/>
                <a:gd name="connsiteX6" fmla="*/ 808744 w 4686426"/>
                <a:gd name="connsiteY6" fmla="*/ 318417 h 2733203"/>
                <a:gd name="connsiteX7" fmla="*/ 2341780 w 4686426"/>
                <a:gd name="connsiteY7" fmla="*/ 14966 h 2733203"/>
                <a:gd name="connsiteX8" fmla="*/ 2297931 w 4686426"/>
                <a:gd name="connsiteY8" fmla="*/ 425842 h 2733203"/>
                <a:gd name="connsiteX9" fmla="*/ 298338 w 4686426"/>
                <a:gd name="connsiteY9" fmla="*/ 1288220 h 2733203"/>
                <a:gd name="connsiteX10" fmla="*/ 225911 w 4686426"/>
                <a:gd name="connsiteY10" fmla="*/ 1392498 h 2733203"/>
                <a:gd name="connsiteX11" fmla="*/ 0 w 4686426"/>
                <a:gd name="connsiteY11" fmla="*/ 1001209 h 2733203"/>
                <a:gd name="connsiteX12" fmla="*/ 112482 w 4686426"/>
                <a:gd name="connsiteY12" fmla="*/ 865728 h 2733203"/>
                <a:gd name="connsiteX13" fmla="*/ 808744 w 4686426"/>
                <a:gd name="connsiteY13" fmla="*/ 318417 h 273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6426" h="2733203">
                  <a:moveTo>
                    <a:pt x="4098551" y="965485"/>
                  </a:moveTo>
                  <a:cubicBezTo>
                    <a:pt x="4446250" y="1390905"/>
                    <a:pt x="4641086" y="1897919"/>
                    <a:pt x="4683258" y="2414761"/>
                  </a:cubicBezTo>
                  <a:lnTo>
                    <a:pt x="4686426" y="2495315"/>
                  </a:lnTo>
                  <a:lnTo>
                    <a:pt x="4274392" y="2733203"/>
                  </a:lnTo>
                  <a:lnTo>
                    <a:pt x="4278779" y="2635508"/>
                  </a:lnTo>
                  <a:cubicBezTo>
                    <a:pt x="4280168" y="2136368"/>
                    <a:pt x="4113528" y="1636761"/>
                    <a:pt x="3778608" y="1226977"/>
                  </a:cubicBezTo>
                  <a:close/>
                  <a:moveTo>
                    <a:pt x="808744" y="318417"/>
                  </a:moveTo>
                  <a:cubicBezTo>
                    <a:pt x="1264449" y="70957"/>
                    <a:pt x="1795449" y="-43337"/>
                    <a:pt x="2341780" y="14966"/>
                  </a:cubicBezTo>
                  <a:lnTo>
                    <a:pt x="2297931" y="425842"/>
                  </a:lnTo>
                  <a:cubicBezTo>
                    <a:pt x="1508555" y="341601"/>
                    <a:pt x="757151" y="684870"/>
                    <a:pt x="298338" y="1288220"/>
                  </a:cubicBezTo>
                  <a:lnTo>
                    <a:pt x="225911" y="1392498"/>
                  </a:lnTo>
                  <a:lnTo>
                    <a:pt x="0" y="1001209"/>
                  </a:lnTo>
                  <a:lnTo>
                    <a:pt x="112482" y="865728"/>
                  </a:lnTo>
                  <a:cubicBezTo>
                    <a:pt x="312524" y="644713"/>
                    <a:pt x="548341" y="459824"/>
                    <a:pt x="808744" y="318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tx1"/>
                </a:solidFill>
              </a:endParaRPr>
            </a:p>
          </p:txBody>
        </p:sp>
        <p:sp>
          <p:nvSpPr>
            <p:cNvPr id="23" name="Oval 22">
              <a:extLst>
                <a:ext uri="{FF2B5EF4-FFF2-40B4-BE49-F238E27FC236}">
                  <a16:creationId xmlns:a16="http://schemas.microsoft.com/office/drawing/2014/main" id="{31ACA591-DC06-4CAA-B9DB-C0F266230F00}"/>
                </a:ext>
              </a:extLst>
            </p:cNvPr>
            <p:cNvSpPr/>
            <p:nvPr userDrawn="1"/>
          </p:nvSpPr>
          <p:spPr>
            <a:xfrm rot="1800000">
              <a:off x="2180659" y="3509503"/>
              <a:ext cx="416974" cy="4169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3A9E5E45-41BD-475D-9E2C-0D7536A9B0DA}"/>
                </a:ext>
              </a:extLst>
            </p:cNvPr>
            <p:cNvSpPr/>
            <p:nvPr userDrawn="1"/>
          </p:nvSpPr>
          <p:spPr>
            <a:xfrm rot="1800000">
              <a:off x="3115815" y="5040534"/>
              <a:ext cx="416974" cy="4169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8" name="Group 17">
              <a:extLst>
                <a:ext uri="{FF2B5EF4-FFF2-40B4-BE49-F238E27FC236}">
                  <a16:creationId xmlns:a16="http://schemas.microsoft.com/office/drawing/2014/main" id="{7E99B285-A2C3-4129-BBFE-D7842DE7533B}"/>
                </a:ext>
              </a:extLst>
            </p:cNvPr>
            <p:cNvGrpSpPr/>
            <p:nvPr userDrawn="1"/>
          </p:nvGrpSpPr>
          <p:grpSpPr>
            <a:xfrm rot="1800000">
              <a:off x="2465240" y="4073681"/>
              <a:ext cx="1038855" cy="615548"/>
              <a:chOff x="2945428" y="1510970"/>
              <a:chExt cx="746587" cy="442372"/>
            </a:xfrm>
            <a:grpFill/>
          </p:grpSpPr>
          <p:sp>
            <p:nvSpPr>
              <p:cNvPr id="19" name="Oval 18">
                <a:extLst>
                  <a:ext uri="{FF2B5EF4-FFF2-40B4-BE49-F238E27FC236}">
                    <a16:creationId xmlns:a16="http://schemas.microsoft.com/office/drawing/2014/main" id="{B62C89D7-7CC3-4F89-93DD-C34F0625DDFC}"/>
                  </a:ext>
                </a:extLst>
              </p:cNvPr>
              <p:cNvSpPr/>
              <p:nvPr userDrawn="1"/>
            </p:nvSpPr>
            <p:spPr>
              <a:xfrm>
                <a:off x="3186599" y="1558193"/>
                <a:ext cx="299663" cy="299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EB2B2C53-05D3-4538-AB5B-97F2027BCD6B}"/>
                  </a:ext>
                </a:extLst>
              </p:cNvPr>
              <p:cNvSpPr/>
              <p:nvPr userDrawn="1"/>
            </p:nvSpPr>
            <p:spPr>
              <a:xfrm>
                <a:off x="3545006" y="1806333"/>
                <a:ext cx="147009" cy="147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77E41D1A-6DA2-48F0-BEF8-6538BE3388C1}"/>
                  </a:ext>
                </a:extLst>
              </p:cNvPr>
              <p:cNvSpPr/>
              <p:nvPr userDrawn="1"/>
            </p:nvSpPr>
            <p:spPr>
              <a:xfrm>
                <a:off x="2945428" y="1510970"/>
                <a:ext cx="147009" cy="1470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extLst>
      <p:ext uri="{BB962C8B-B14F-4D97-AF65-F5344CB8AC3E}">
        <p14:creationId xmlns:p14="http://schemas.microsoft.com/office/powerpoint/2010/main" val="660983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4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4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4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4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4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8"/>
          <p:cNvSpPr>
            <a:spLocks noGrp="1"/>
          </p:cNvSpPr>
          <p:nvPr>
            <p:ph type="pic" idx="2"/>
          </p:nvPr>
        </p:nvSpPr>
        <p:spPr>
          <a:xfrm>
            <a:off x="5183188" y="987425"/>
            <a:ext cx="6172200" cy="4873625"/>
          </a:xfrm>
          <a:prstGeom prst="rect">
            <a:avLst/>
          </a:prstGeom>
          <a:noFill/>
          <a:ln>
            <a:noFill/>
          </a:ln>
        </p:spPr>
      </p:sp>
      <p:sp>
        <p:nvSpPr>
          <p:cNvPr id="64" name="Google Shape;64;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7200"/>
              <a:buFont typeface="Overlock"/>
              <a:buNone/>
            </a:pPr>
            <a:r>
              <a:rPr lang="en-US" sz="7200" b="1">
                <a:latin typeface="Overlock"/>
                <a:ea typeface="Overlock"/>
                <a:cs typeface="Overlock"/>
                <a:sym typeface="Overlock"/>
              </a:rPr>
              <a:t>Pemilihan 1</a:t>
            </a:r>
            <a:endParaRPr sz="7200" b="1">
              <a:latin typeface="Overlock"/>
              <a:ea typeface="Overlock"/>
              <a:cs typeface="Overlock"/>
              <a:sym typeface="Overlock"/>
            </a:endParaRPr>
          </a:p>
        </p:txBody>
      </p:sp>
      <p:sp>
        <p:nvSpPr>
          <p:cNvPr id="85" name="Google Shape;85;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3600"/>
              <a:buNone/>
            </a:pPr>
            <a:r>
              <a:rPr lang="en-US" sz="3600" dirty="0"/>
              <a:t>Team Teaching Dasar </a:t>
            </a:r>
            <a:r>
              <a:rPr lang="en-US" sz="3600" dirty="0" err="1"/>
              <a:t>Pemrograman</a:t>
            </a:r>
            <a:r>
              <a:rPr lang="en-US" sz="3600" dirty="0"/>
              <a:t> </a:t>
            </a:r>
            <a:endParaRPr dirty="0"/>
          </a:p>
          <a:p>
            <a:pPr marL="0" lvl="0" indent="0" algn="ctr" rtl="0">
              <a:lnSpc>
                <a:spcPct val="90000"/>
              </a:lnSpc>
              <a:spcBef>
                <a:spcPts val="1000"/>
              </a:spcBef>
              <a:spcAft>
                <a:spcPts val="0"/>
              </a:spcAft>
              <a:buClr>
                <a:schemeClr val="dk1"/>
              </a:buClr>
              <a:buSzPts val="3600"/>
              <a:buNone/>
            </a:pPr>
            <a:r>
              <a:rPr lang="en-US" sz="3600" dirty="0"/>
              <a:t>2023</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a:latin typeface="Overlock"/>
                <a:ea typeface="Overlock"/>
                <a:cs typeface="Overlock"/>
                <a:sym typeface="Overlock"/>
              </a:rPr>
              <a:t>Sintaks Pemilihan IF</a:t>
            </a:r>
            <a:endParaRPr>
              <a:latin typeface="Overlock"/>
              <a:ea typeface="Overlock"/>
              <a:cs typeface="Overlock"/>
              <a:sym typeface="Overlock"/>
            </a:endParaRPr>
          </a:p>
        </p:txBody>
      </p:sp>
      <p:sp>
        <p:nvSpPr>
          <p:cNvPr id="135" name="Google Shape;135;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Bentuk Umum:</a:t>
            </a:r>
            <a:endParaRPr/>
          </a:p>
        </p:txBody>
      </p:sp>
      <p:pic>
        <p:nvPicPr>
          <p:cNvPr id="136" name="Google Shape;136;p7"/>
          <p:cNvPicPr preferRelativeResize="0"/>
          <p:nvPr/>
        </p:nvPicPr>
        <p:blipFill rotWithShape="1">
          <a:blip r:embed="rId3">
            <a:alphaModFix/>
          </a:blip>
          <a:srcRect/>
          <a:stretch/>
        </p:blipFill>
        <p:spPr>
          <a:xfrm>
            <a:off x="802242" y="2577337"/>
            <a:ext cx="5423485" cy="2127101"/>
          </a:xfrm>
          <a:prstGeom prst="rect">
            <a:avLst/>
          </a:prstGeom>
          <a:noFill/>
          <a:ln>
            <a:noFill/>
          </a:ln>
        </p:spPr>
      </p:pic>
      <p:sp>
        <p:nvSpPr>
          <p:cNvPr id="137" name="Google Shape;137;p7"/>
          <p:cNvSpPr txBox="1"/>
          <p:nvPr/>
        </p:nvSpPr>
        <p:spPr>
          <a:xfrm>
            <a:off x="6576053" y="2021978"/>
            <a:ext cx="5184576" cy="267765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apabila </a:t>
            </a:r>
            <a:r>
              <a:rPr lang="en-US" sz="2800" i="1">
                <a:solidFill>
                  <a:schemeClr val="dk1"/>
                </a:solidFill>
                <a:latin typeface="Calibri"/>
                <a:ea typeface="Calibri"/>
                <a:cs typeface="Calibri"/>
                <a:sym typeface="Calibri"/>
              </a:rPr>
              <a:t>kondisi </a:t>
            </a:r>
            <a:r>
              <a:rPr lang="en-US" sz="2800">
                <a:solidFill>
                  <a:schemeClr val="dk1"/>
                </a:solidFill>
                <a:latin typeface="Calibri"/>
                <a:ea typeface="Calibri"/>
                <a:cs typeface="Calibri"/>
                <a:sym typeface="Calibri"/>
              </a:rPr>
              <a:t>bernilai benar, maka </a:t>
            </a:r>
            <a:r>
              <a:rPr lang="en-US" sz="2800" i="1">
                <a:solidFill>
                  <a:schemeClr val="dk1"/>
                </a:solidFill>
                <a:latin typeface="Calibri"/>
                <a:ea typeface="Calibri"/>
                <a:cs typeface="Calibri"/>
                <a:sym typeface="Calibri"/>
              </a:rPr>
              <a:t>pernyataan </a:t>
            </a:r>
            <a:r>
              <a:rPr lang="en-US" sz="2800">
                <a:solidFill>
                  <a:schemeClr val="dk1"/>
                </a:solidFill>
                <a:latin typeface="Calibri"/>
                <a:ea typeface="Calibri"/>
                <a:cs typeface="Calibri"/>
                <a:sym typeface="Calibri"/>
              </a:rPr>
              <a:t>akan dilaksanakan.</a:t>
            </a:r>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apabila </a:t>
            </a:r>
            <a:r>
              <a:rPr lang="en-US" sz="2800" i="1">
                <a:solidFill>
                  <a:schemeClr val="dk1"/>
                </a:solidFill>
                <a:latin typeface="Calibri"/>
                <a:ea typeface="Calibri"/>
                <a:cs typeface="Calibri"/>
                <a:sym typeface="Calibri"/>
              </a:rPr>
              <a:t>kondisi </a:t>
            </a:r>
            <a:r>
              <a:rPr lang="en-US" sz="2800">
                <a:solidFill>
                  <a:schemeClr val="dk1"/>
                </a:solidFill>
                <a:latin typeface="Calibri"/>
                <a:ea typeface="Calibri"/>
                <a:cs typeface="Calibri"/>
                <a:sym typeface="Calibri"/>
              </a:rPr>
              <a:t>bernilai salah, maka </a:t>
            </a:r>
            <a:r>
              <a:rPr lang="en-US" sz="2800" i="1">
                <a:solidFill>
                  <a:schemeClr val="dk1"/>
                </a:solidFill>
                <a:latin typeface="Calibri"/>
                <a:ea typeface="Calibri"/>
                <a:cs typeface="Calibri"/>
                <a:sym typeface="Calibri"/>
              </a:rPr>
              <a:t>pernyataan </a:t>
            </a:r>
            <a:r>
              <a:rPr lang="en-US" sz="2800">
                <a:solidFill>
                  <a:schemeClr val="dk1"/>
                </a:solidFill>
                <a:latin typeface="Calibri"/>
                <a:ea typeface="Calibri"/>
                <a:cs typeface="Calibri"/>
                <a:sym typeface="Calibri"/>
              </a:rPr>
              <a:t>tidak akan dilaksanakan.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372089-1A44-419D-A596-35A1CFEB15BA}"/>
              </a:ext>
            </a:extLst>
          </p:cNvPr>
          <p:cNvSpPr txBox="1"/>
          <p:nvPr/>
        </p:nvSpPr>
        <p:spPr>
          <a:xfrm>
            <a:off x="726080" y="604651"/>
            <a:ext cx="9893794" cy="769441"/>
          </a:xfrm>
          <a:prstGeom prst="rect">
            <a:avLst/>
          </a:prstGeom>
          <a:noFill/>
        </p:spPr>
        <p:txBody>
          <a:bodyPr wrap="square" rtlCol="0">
            <a:spAutoFit/>
          </a:bodyPr>
          <a:lstStyle/>
          <a:p>
            <a:r>
              <a:rPr lang="id-ID" sz="4400" b="1" dirty="0" err="1">
                <a:solidFill>
                  <a:srgbClr val="002060"/>
                </a:solidFill>
                <a:latin typeface="Berlin Sans FB Demi" pitchFamily="34" charset="0"/>
              </a:rPr>
              <a:t>Sintaks</a:t>
            </a:r>
            <a:r>
              <a:rPr lang="id-ID" sz="4400" b="1" dirty="0">
                <a:solidFill>
                  <a:srgbClr val="002060"/>
                </a:solidFill>
                <a:latin typeface="Berlin Sans FB Demi" pitchFamily="34" charset="0"/>
              </a:rPr>
              <a:t> Pemilihan IF</a:t>
            </a:r>
            <a:endParaRPr lang="en-ID" b="1" dirty="0">
              <a:solidFill>
                <a:srgbClr val="002060"/>
              </a:solidFill>
              <a:latin typeface="Montserrat" panose="02000505000000020004" pitchFamily="2" charset="0"/>
            </a:endParaRPr>
          </a:p>
        </p:txBody>
      </p:sp>
      <p:sp>
        <p:nvSpPr>
          <p:cNvPr id="4" name="Rectangle 3">
            <a:extLst>
              <a:ext uri="{FF2B5EF4-FFF2-40B4-BE49-F238E27FC236}">
                <a16:creationId xmlns:a16="http://schemas.microsoft.com/office/drawing/2014/main" id="{137714E6-A01C-4CB0-80B2-65944B42E977}"/>
              </a:ext>
            </a:extLst>
          </p:cNvPr>
          <p:cNvSpPr/>
          <p:nvPr/>
        </p:nvSpPr>
        <p:spPr>
          <a:xfrm>
            <a:off x="6075168" y="403116"/>
            <a:ext cx="3482146"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if ( condition )</a:t>
            </a:r>
            <a:endParaRPr lang="id-ID" sz="3200" b="1" dirty="0"/>
          </a:p>
        </p:txBody>
      </p:sp>
      <p:grpSp>
        <p:nvGrpSpPr>
          <p:cNvPr id="14" name="Group 13">
            <a:extLst>
              <a:ext uri="{FF2B5EF4-FFF2-40B4-BE49-F238E27FC236}">
                <a16:creationId xmlns:a16="http://schemas.microsoft.com/office/drawing/2014/main" id="{D41C597C-17E0-26E3-DE02-84C63ABD0E9B}"/>
              </a:ext>
            </a:extLst>
          </p:cNvPr>
          <p:cNvGrpSpPr/>
          <p:nvPr/>
        </p:nvGrpSpPr>
        <p:grpSpPr>
          <a:xfrm>
            <a:off x="1198008" y="4419459"/>
            <a:ext cx="3540271" cy="1224136"/>
            <a:chOff x="1031725" y="3161501"/>
            <a:chExt cx="3540271" cy="1224136"/>
          </a:xfrm>
        </p:grpSpPr>
        <p:sp>
          <p:nvSpPr>
            <p:cNvPr id="5" name="TextBox 4">
              <a:extLst>
                <a:ext uri="{FF2B5EF4-FFF2-40B4-BE49-F238E27FC236}">
                  <a16:creationId xmlns:a16="http://schemas.microsoft.com/office/drawing/2014/main" id="{1A75E58A-B828-4E37-8DD0-85AFB49F3025}"/>
                </a:ext>
              </a:extLst>
            </p:cNvPr>
            <p:cNvSpPr txBox="1"/>
            <p:nvPr/>
          </p:nvSpPr>
          <p:spPr>
            <a:xfrm>
              <a:off x="1031725" y="3325946"/>
              <a:ext cx="1767343" cy="369332"/>
            </a:xfrm>
            <a:prstGeom prst="rect">
              <a:avLst/>
            </a:prstGeom>
            <a:noFill/>
          </p:spPr>
          <p:txBody>
            <a:bodyPr wrap="none" rtlCol="0">
              <a:spAutoFit/>
            </a:bodyPr>
            <a:lstStyle/>
            <a:p>
              <a:r>
                <a:rPr lang="id-ID" dirty="0">
                  <a:solidFill>
                    <a:schemeClr val="bg1"/>
                  </a:solidFill>
                </a:rPr>
                <a:t>Hubungan 2 nilai</a:t>
              </a:r>
            </a:p>
          </p:txBody>
        </p:sp>
        <p:sp>
          <p:nvSpPr>
            <p:cNvPr id="6" name="Rectangle 5">
              <a:extLst>
                <a:ext uri="{FF2B5EF4-FFF2-40B4-BE49-F238E27FC236}">
                  <a16:creationId xmlns:a16="http://schemas.microsoft.com/office/drawing/2014/main" id="{076561FE-786F-4AD9-98B7-E27862B9D012}"/>
                </a:ext>
              </a:extLst>
            </p:cNvPr>
            <p:cNvSpPr/>
            <p:nvPr/>
          </p:nvSpPr>
          <p:spPr>
            <a:xfrm>
              <a:off x="1089850" y="3161501"/>
              <a:ext cx="3482146"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sz="3200" b="1" dirty="0"/>
                <a:t>if (                       )</a:t>
              </a:r>
            </a:p>
          </p:txBody>
        </p:sp>
        <p:sp>
          <p:nvSpPr>
            <p:cNvPr id="7" name="Rectangle 6">
              <a:extLst>
                <a:ext uri="{FF2B5EF4-FFF2-40B4-BE49-F238E27FC236}">
                  <a16:creationId xmlns:a16="http://schemas.microsoft.com/office/drawing/2014/main" id="{564BFC2B-FC1F-47AA-B058-0D912A822E64}"/>
                </a:ext>
              </a:extLst>
            </p:cNvPr>
            <p:cNvSpPr/>
            <p:nvPr/>
          </p:nvSpPr>
          <p:spPr>
            <a:xfrm>
              <a:off x="2018653" y="3377525"/>
              <a:ext cx="648072"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a:t>nilai</a:t>
              </a:r>
            </a:p>
          </p:txBody>
        </p:sp>
        <p:sp>
          <p:nvSpPr>
            <p:cNvPr id="8" name="Rectangle 7">
              <a:extLst>
                <a:ext uri="{FF2B5EF4-FFF2-40B4-BE49-F238E27FC236}">
                  <a16:creationId xmlns:a16="http://schemas.microsoft.com/office/drawing/2014/main" id="{5B28CB9D-56FA-4353-A4B5-501B021AD9C4}"/>
                </a:ext>
              </a:extLst>
            </p:cNvPr>
            <p:cNvSpPr/>
            <p:nvPr/>
          </p:nvSpPr>
          <p:spPr>
            <a:xfrm>
              <a:off x="3388229" y="3377525"/>
              <a:ext cx="648072"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a:t>nilai</a:t>
              </a:r>
            </a:p>
          </p:txBody>
        </p:sp>
        <p:sp>
          <p:nvSpPr>
            <p:cNvPr id="9" name="Oval 8">
              <a:extLst>
                <a:ext uri="{FF2B5EF4-FFF2-40B4-BE49-F238E27FC236}">
                  <a16:creationId xmlns:a16="http://schemas.microsoft.com/office/drawing/2014/main" id="{7D3B47F7-0E66-47FD-BD7D-6724CF096151}"/>
                </a:ext>
              </a:extLst>
            </p:cNvPr>
            <p:cNvSpPr/>
            <p:nvPr/>
          </p:nvSpPr>
          <p:spPr>
            <a:xfrm>
              <a:off x="2759917" y="3377525"/>
              <a:ext cx="504056" cy="5040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cxnSp>
          <p:nvCxnSpPr>
            <p:cNvPr id="10" name="Straight Arrow Connector 9">
              <a:extLst>
                <a:ext uri="{FF2B5EF4-FFF2-40B4-BE49-F238E27FC236}">
                  <a16:creationId xmlns:a16="http://schemas.microsoft.com/office/drawing/2014/main" id="{BB671E7B-4B6C-45A6-BD2D-452E20872E0C}"/>
                </a:ext>
              </a:extLst>
            </p:cNvPr>
            <p:cNvCxnSpPr/>
            <p:nvPr/>
          </p:nvCxnSpPr>
          <p:spPr>
            <a:xfrm>
              <a:off x="3011945" y="3881581"/>
              <a:ext cx="0" cy="5040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25" name="Group 24">
            <a:extLst>
              <a:ext uri="{FF2B5EF4-FFF2-40B4-BE49-F238E27FC236}">
                <a16:creationId xmlns:a16="http://schemas.microsoft.com/office/drawing/2014/main" id="{F67D4031-4899-4F2E-B378-66CACCAE4523}"/>
              </a:ext>
            </a:extLst>
          </p:cNvPr>
          <p:cNvGrpSpPr/>
          <p:nvPr/>
        </p:nvGrpSpPr>
        <p:grpSpPr>
          <a:xfrm>
            <a:off x="5826439" y="1670775"/>
            <a:ext cx="3504061" cy="1746411"/>
            <a:chOff x="6852735" y="2229161"/>
            <a:chExt cx="4869623" cy="2427002"/>
          </a:xfrm>
        </p:grpSpPr>
        <p:sp>
          <p:nvSpPr>
            <p:cNvPr id="26" name="Rectangle: Rounded Corners 25">
              <a:extLst>
                <a:ext uri="{FF2B5EF4-FFF2-40B4-BE49-F238E27FC236}">
                  <a16:creationId xmlns:a16="http://schemas.microsoft.com/office/drawing/2014/main" id="{054AA807-5DF2-48E5-9DD1-16BD08DC39B2}"/>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DAE61CE2-6BB8-49A2-BFA2-CB5B6CA962B1}"/>
                </a:ext>
              </a:extLst>
            </p:cNvPr>
            <p:cNvSpPr/>
            <p:nvPr/>
          </p:nvSpPr>
          <p:spPr>
            <a:xfrm>
              <a:off x="6852735" y="2229161"/>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if (</a:t>
              </a:r>
              <a:r>
                <a:rPr lang="fi-FI" b="1" dirty="0">
                  <a:solidFill>
                    <a:srgbClr val="002060"/>
                  </a:solidFill>
                  <a:latin typeface="Comic Sans MS" panose="030F0702030302020204" pitchFamily="66" charset="0"/>
                </a:rPr>
                <a:t>isLapar</a:t>
              </a:r>
              <a:r>
                <a:rPr lang="fi-FI" dirty="0">
                  <a:solidFill>
                    <a:srgbClr val="FF0000"/>
                  </a:solidFill>
                  <a:latin typeface="Comic Sans MS" panose="030F0702030302020204" pitchFamily="66" charset="0"/>
                </a:rPr>
                <a:t>) {</a:t>
              </a:r>
            </a:p>
            <a:p>
              <a:pPr marL="273050"/>
              <a:r>
                <a:rPr lang="fi-FI" dirty="0">
                  <a:solidFill>
                    <a:srgbClr val="FF0000"/>
                  </a:solidFill>
                  <a:latin typeface="Comic Sans MS" panose="030F0702030302020204" pitchFamily="66" charset="0"/>
                </a:rPr>
                <a:t>Print(“silakan makan”)</a:t>
              </a:r>
            </a:p>
            <a:p>
              <a:r>
                <a:rPr lang="fi-FI" dirty="0">
                  <a:solidFill>
                    <a:srgbClr val="FF0000"/>
                  </a:solidFill>
                  <a:latin typeface="Comic Sans MS" panose="030F0702030302020204" pitchFamily="66" charset="0"/>
                </a:rPr>
                <a:t>} </a:t>
              </a:r>
              <a:endParaRPr lang="en-US" dirty="0">
                <a:solidFill>
                  <a:srgbClr val="FF0000"/>
                </a:solidFill>
                <a:latin typeface="Comic Sans MS" panose="030F0702030302020204" pitchFamily="66" charset="0"/>
              </a:endParaRPr>
            </a:p>
          </p:txBody>
        </p:sp>
        <p:cxnSp>
          <p:nvCxnSpPr>
            <p:cNvPr id="28" name="Straight Connector 27">
              <a:extLst>
                <a:ext uri="{FF2B5EF4-FFF2-40B4-BE49-F238E27FC236}">
                  <a16:creationId xmlns:a16="http://schemas.microsoft.com/office/drawing/2014/main" id="{C56DC597-7404-4361-AFC0-C70321BB4DBC}"/>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46C8D2F-EE9A-43F4-A4A7-7481BD6D9FB8}"/>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7EB924D-D1D6-47EF-834F-F86386C644E2}"/>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5BA5F3F-A86C-4C13-801D-E7D4A4955593}"/>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CBA2CD8-2E6E-4C5B-9BCA-2EB1F4321ABF}"/>
                </a:ext>
              </a:extLst>
            </p:cNvPr>
            <p:cNvSpPr txBox="1"/>
            <p:nvPr/>
          </p:nvSpPr>
          <p:spPr>
            <a:xfrm>
              <a:off x="6926164" y="2280363"/>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grpSp>
        <p:nvGrpSpPr>
          <p:cNvPr id="34" name="Group 33">
            <a:extLst>
              <a:ext uri="{FF2B5EF4-FFF2-40B4-BE49-F238E27FC236}">
                <a16:creationId xmlns:a16="http://schemas.microsoft.com/office/drawing/2014/main" id="{3F3B7F5E-6F30-485E-9F32-803DFA3D5F79}"/>
              </a:ext>
            </a:extLst>
          </p:cNvPr>
          <p:cNvGrpSpPr/>
          <p:nvPr/>
        </p:nvGrpSpPr>
        <p:grpSpPr>
          <a:xfrm>
            <a:off x="5826439" y="4014306"/>
            <a:ext cx="3504061" cy="1746410"/>
            <a:chOff x="6852735" y="2229162"/>
            <a:chExt cx="4869623" cy="2427001"/>
          </a:xfrm>
        </p:grpSpPr>
        <p:sp>
          <p:nvSpPr>
            <p:cNvPr id="35" name="Rectangle: Rounded Corners 34">
              <a:extLst>
                <a:ext uri="{FF2B5EF4-FFF2-40B4-BE49-F238E27FC236}">
                  <a16:creationId xmlns:a16="http://schemas.microsoft.com/office/drawing/2014/main" id="{54DF076D-9561-49C6-9E1C-8F20B93142E0}"/>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09D72DFF-A682-4BED-8503-CECB9CE57EA3}"/>
                </a:ext>
              </a:extLst>
            </p:cNvPr>
            <p:cNvSpPr/>
            <p:nvPr/>
          </p:nvSpPr>
          <p:spPr>
            <a:xfrm>
              <a:off x="6852735" y="2229162"/>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if (</a:t>
              </a:r>
              <a:r>
                <a:rPr lang="fi-FI" b="1" dirty="0">
                  <a:solidFill>
                    <a:srgbClr val="002060"/>
                  </a:solidFill>
                  <a:latin typeface="Comic Sans MS" panose="030F0702030302020204" pitchFamily="66" charset="0"/>
                </a:rPr>
                <a:t>nilai &lt; 70 </a:t>
              </a:r>
              <a:r>
                <a:rPr lang="fi-FI" dirty="0">
                  <a:solidFill>
                    <a:srgbClr val="FF0000"/>
                  </a:solidFill>
                  <a:latin typeface="Comic Sans MS" panose="030F0702030302020204" pitchFamily="66" charset="0"/>
                </a:rPr>
                <a:t>) {</a:t>
              </a:r>
            </a:p>
            <a:p>
              <a:pPr marL="352425"/>
              <a:r>
                <a:rPr lang="fi-FI" dirty="0">
                  <a:solidFill>
                    <a:srgbClr val="FF0000"/>
                  </a:solidFill>
                  <a:latin typeface="Comic Sans MS" panose="030F0702030302020204" pitchFamily="66" charset="0"/>
                </a:rPr>
                <a:t>Print(“harus remidi”)</a:t>
              </a:r>
            </a:p>
            <a:p>
              <a:r>
                <a:rPr lang="fi-FI" dirty="0">
                  <a:solidFill>
                    <a:srgbClr val="FF0000"/>
                  </a:solidFill>
                  <a:latin typeface="Comic Sans MS" panose="030F0702030302020204" pitchFamily="66" charset="0"/>
                </a:rPr>
                <a:t>} </a:t>
              </a:r>
              <a:endParaRPr lang="en-US" dirty="0">
                <a:solidFill>
                  <a:srgbClr val="FF0000"/>
                </a:solidFill>
                <a:latin typeface="Comic Sans MS" panose="030F0702030302020204" pitchFamily="66" charset="0"/>
              </a:endParaRPr>
            </a:p>
          </p:txBody>
        </p:sp>
        <p:cxnSp>
          <p:nvCxnSpPr>
            <p:cNvPr id="37" name="Straight Connector 36">
              <a:extLst>
                <a:ext uri="{FF2B5EF4-FFF2-40B4-BE49-F238E27FC236}">
                  <a16:creationId xmlns:a16="http://schemas.microsoft.com/office/drawing/2014/main" id="{A16D2A2A-39C7-498C-AB7B-5E4EA9988338}"/>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70C8DC5-2BF2-49D5-98BD-88D8623B558B}"/>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B8EAEC5-945F-47DE-BC87-AB240E0BF666}"/>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100F099-54BE-4649-9544-F2D3B1660FA1}"/>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3AF244E-945E-4D87-AA87-14D8E5D97B22}"/>
                </a:ext>
              </a:extLst>
            </p:cNvPr>
            <p:cNvSpPr txBox="1"/>
            <p:nvPr/>
          </p:nvSpPr>
          <p:spPr>
            <a:xfrm>
              <a:off x="6926164" y="2280364"/>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sp>
        <p:nvSpPr>
          <p:cNvPr id="42" name="Oval 41">
            <a:extLst>
              <a:ext uri="{FF2B5EF4-FFF2-40B4-BE49-F238E27FC236}">
                <a16:creationId xmlns:a16="http://schemas.microsoft.com/office/drawing/2014/main" id="{7D4C2BA2-83A9-4261-8025-16EAF909C8D9}"/>
              </a:ext>
            </a:extLst>
          </p:cNvPr>
          <p:cNvSpPr/>
          <p:nvPr/>
        </p:nvSpPr>
        <p:spPr>
          <a:xfrm>
            <a:off x="10940898" y="6086017"/>
            <a:ext cx="508980" cy="50898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Oval 42">
            <a:extLst>
              <a:ext uri="{FF2B5EF4-FFF2-40B4-BE49-F238E27FC236}">
                <a16:creationId xmlns:a16="http://schemas.microsoft.com/office/drawing/2014/main" id="{6903C4BD-8214-4474-A9F7-7AE21FD131BE}"/>
              </a:ext>
            </a:extLst>
          </p:cNvPr>
          <p:cNvSpPr/>
          <p:nvPr/>
        </p:nvSpPr>
        <p:spPr>
          <a:xfrm>
            <a:off x="9922079" y="5865621"/>
            <a:ext cx="235601" cy="23560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Oval 45">
            <a:extLst>
              <a:ext uri="{FF2B5EF4-FFF2-40B4-BE49-F238E27FC236}">
                <a16:creationId xmlns:a16="http://schemas.microsoft.com/office/drawing/2014/main" id="{98E42C4C-784B-4DE7-97CF-5277AB203CA4}"/>
              </a:ext>
            </a:extLst>
          </p:cNvPr>
          <p:cNvSpPr/>
          <p:nvPr/>
        </p:nvSpPr>
        <p:spPr>
          <a:xfrm>
            <a:off x="217100" y="6063606"/>
            <a:ext cx="508980" cy="50898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 name="Group 14">
            <a:extLst>
              <a:ext uri="{FF2B5EF4-FFF2-40B4-BE49-F238E27FC236}">
                <a16:creationId xmlns:a16="http://schemas.microsoft.com/office/drawing/2014/main" id="{9AC075D6-AB98-A369-FA6B-DBC1C89C32A9}"/>
              </a:ext>
            </a:extLst>
          </p:cNvPr>
          <p:cNvGrpSpPr/>
          <p:nvPr/>
        </p:nvGrpSpPr>
        <p:grpSpPr>
          <a:xfrm>
            <a:off x="1940743" y="2029405"/>
            <a:ext cx="2532385" cy="936104"/>
            <a:chOff x="1355761" y="4740757"/>
            <a:chExt cx="2532385" cy="936104"/>
          </a:xfrm>
        </p:grpSpPr>
        <p:sp>
          <p:nvSpPr>
            <p:cNvPr id="11" name="TextBox 10">
              <a:extLst>
                <a:ext uri="{FF2B5EF4-FFF2-40B4-BE49-F238E27FC236}">
                  <a16:creationId xmlns:a16="http://schemas.microsoft.com/office/drawing/2014/main" id="{11B90742-70B3-40D1-AA2D-B933DEDD973A}"/>
                </a:ext>
              </a:extLst>
            </p:cNvPr>
            <p:cNvSpPr txBox="1"/>
            <p:nvPr/>
          </p:nvSpPr>
          <p:spPr>
            <a:xfrm>
              <a:off x="1808731" y="5271485"/>
              <a:ext cx="2079415" cy="369332"/>
            </a:xfrm>
            <a:prstGeom prst="rect">
              <a:avLst/>
            </a:prstGeom>
            <a:noFill/>
          </p:spPr>
          <p:txBody>
            <a:bodyPr wrap="none" rtlCol="0">
              <a:spAutoFit/>
            </a:bodyPr>
            <a:lstStyle/>
            <a:p>
              <a:r>
                <a:rPr lang="id-ID" b="1" dirty="0">
                  <a:solidFill>
                    <a:schemeClr val="bg1"/>
                  </a:solidFill>
                </a:rPr>
                <a:t>Operator Relasional</a:t>
              </a:r>
            </a:p>
          </p:txBody>
        </p:sp>
        <p:sp>
          <p:nvSpPr>
            <p:cNvPr id="2" name="Google Shape;127;p6">
              <a:extLst>
                <a:ext uri="{FF2B5EF4-FFF2-40B4-BE49-F238E27FC236}">
                  <a16:creationId xmlns:a16="http://schemas.microsoft.com/office/drawing/2014/main" id="{81CDFCDD-34E5-9C7A-2F91-C796C6E8F97B}"/>
                </a:ext>
              </a:extLst>
            </p:cNvPr>
            <p:cNvSpPr/>
            <p:nvPr/>
          </p:nvSpPr>
          <p:spPr>
            <a:xfrm>
              <a:off x="1355761" y="4740757"/>
              <a:ext cx="1656184" cy="93610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if (         )</a:t>
              </a:r>
              <a:endParaRPr/>
            </a:p>
          </p:txBody>
        </p:sp>
        <p:sp>
          <p:nvSpPr>
            <p:cNvPr id="12" name="Google Shape;128;p6">
              <a:extLst>
                <a:ext uri="{FF2B5EF4-FFF2-40B4-BE49-F238E27FC236}">
                  <a16:creationId xmlns:a16="http://schemas.microsoft.com/office/drawing/2014/main" id="{34787013-2685-AB1C-2700-EBF35D453B68}"/>
                </a:ext>
              </a:extLst>
            </p:cNvPr>
            <p:cNvSpPr/>
            <p:nvPr/>
          </p:nvSpPr>
          <p:spPr>
            <a:xfrm>
              <a:off x="1970877" y="4983413"/>
              <a:ext cx="648072" cy="50405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Calibri"/>
                  <a:ea typeface="Calibri"/>
                  <a:cs typeface="Calibri"/>
                  <a:sym typeface="Calibri"/>
                </a:rPr>
                <a:t>nilai</a:t>
              </a:r>
              <a:endParaRPr dirty="0"/>
            </a:p>
          </p:txBody>
        </p:sp>
      </p:grpSp>
      <p:sp>
        <p:nvSpPr>
          <p:cNvPr id="13" name="Google Shape;126;p6">
            <a:extLst>
              <a:ext uri="{FF2B5EF4-FFF2-40B4-BE49-F238E27FC236}">
                <a16:creationId xmlns:a16="http://schemas.microsoft.com/office/drawing/2014/main" id="{7E89054E-98F4-FFEF-A773-509C19C8CEF9}"/>
              </a:ext>
            </a:extLst>
          </p:cNvPr>
          <p:cNvSpPr txBox="1"/>
          <p:nvPr/>
        </p:nvSpPr>
        <p:spPr>
          <a:xfrm>
            <a:off x="2034320" y="5654876"/>
            <a:ext cx="20794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Operator </a:t>
            </a:r>
            <a:r>
              <a:rPr lang="en-US" sz="1800" b="1" dirty="0" err="1">
                <a:solidFill>
                  <a:schemeClr val="dk1"/>
                </a:solidFill>
                <a:latin typeface="Calibri"/>
                <a:ea typeface="Calibri"/>
                <a:cs typeface="Calibri"/>
                <a:sym typeface="Calibri"/>
              </a:rPr>
              <a:t>Relasional</a:t>
            </a:r>
            <a:endParaRPr dirty="0"/>
          </a:p>
        </p:txBody>
      </p:sp>
    </p:spTree>
    <p:extLst>
      <p:ext uri="{BB962C8B-B14F-4D97-AF65-F5344CB8AC3E}">
        <p14:creationId xmlns:p14="http://schemas.microsoft.com/office/powerpoint/2010/main" val="141467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fltVal val="0"/>
                                          </p:val>
                                        </p:tav>
                                        <p:tav tm="100000">
                                          <p:val>
                                            <p:strVal val="#ppt_w"/>
                                          </p:val>
                                        </p:tav>
                                      </p:tavLst>
                                    </p:anim>
                                    <p:anim calcmode="lin" valueType="num">
                                      <p:cBhvr>
                                        <p:cTn id="34" dur="500" fill="hold"/>
                                        <p:tgtEl>
                                          <p:spTgt spid="34"/>
                                        </p:tgtEl>
                                        <p:attrNameLst>
                                          <p:attrName>ppt_h</p:attrName>
                                        </p:attrNameLst>
                                      </p:cBhvr>
                                      <p:tavLst>
                                        <p:tav tm="0">
                                          <p:val>
                                            <p:fltVal val="0"/>
                                          </p:val>
                                        </p:tav>
                                        <p:tav tm="100000">
                                          <p:val>
                                            <p:strVal val="#ppt_h"/>
                                          </p:val>
                                        </p:tav>
                                      </p:tavLst>
                                    </p:anim>
                                    <p:animEffect transition="in" filter="fade">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1DE26E-ADEA-41B6-A703-3E3DD2389511}"/>
              </a:ext>
            </a:extLst>
          </p:cNvPr>
          <p:cNvSpPr txBox="1"/>
          <p:nvPr/>
        </p:nvSpPr>
        <p:spPr>
          <a:xfrm>
            <a:off x="3243533" y="456525"/>
            <a:ext cx="6160168" cy="584775"/>
          </a:xfrm>
          <a:prstGeom prst="rect">
            <a:avLst/>
          </a:prstGeom>
          <a:noFill/>
        </p:spPr>
        <p:txBody>
          <a:bodyPr wrap="square">
            <a:spAutoFit/>
          </a:bodyPr>
          <a:lstStyle/>
          <a:p>
            <a:pPr algn="ctr"/>
            <a:r>
              <a:rPr lang="en-US" sz="3200" b="1" dirty="0">
                <a:solidFill>
                  <a:srgbClr val="002060"/>
                </a:solidFill>
                <a:latin typeface="Berlin Sans FB Demi" pitchFamily="34" charset="0"/>
              </a:rPr>
              <a:t>Flowchart</a:t>
            </a:r>
            <a:r>
              <a:rPr lang="id-ID" sz="3200" b="1" dirty="0">
                <a:solidFill>
                  <a:srgbClr val="002060"/>
                </a:solidFill>
                <a:latin typeface="Berlin Sans FB Demi" pitchFamily="34" charset="0"/>
              </a:rPr>
              <a:t> I</a:t>
            </a:r>
            <a:r>
              <a:rPr lang="en-US" sz="3200" b="1" dirty="0">
                <a:solidFill>
                  <a:srgbClr val="002060"/>
                </a:solidFill>
                <a:latin typeface="Berlin Sans FB Demi" pitchFamily="34" charset="0"/>
              </a:rPr>
              <a:t>f</a:t>
            </a:r>
            <a:endParaRPr lang="en-ID" sz="3200" b="1" dirty="0">
              <a:solidFill>
                <a:srgbClr val="002060"/>
              </a:solidFill>
            </a:endParaRPr>
          </a:p>
        </p:txBody>
      </p:sp>
      <p:pic>
        <p:nvPicPr>
          <p:cNvPr id="7" name="Picture 6">
            <a:extLst>
              <a:ext uri="{FF2B5EF4-FFF2-40B4-BE49-F238E27FC236}">
                <a16:creationId xmlns:a16="http://schemas.microsoft.com/office/drawing/2014/main" id="{88F4A055-8541-4122-801D-EAC0BF76A4BB}"/>
              </a:ext>
            </a:extLst>
          </p:cNvPr>
          <p:cNvPicPr>
            <a:picLocks noChangeAspect="1"/>
          </p:cNvPicPr>
          <p:nvPr/>
        </p:nvPicPr>
        <p:blipFill>
          <a:blip r:embed="rId2"/>
          <a:stretch>
            <a:fillRect/>
          </a:stretch>
        </p:blipFill>
        <p:spPr>
          <a:xfrm>
            <a:off x="4347636" y="1981727"/>
            <a:ext cx="6897656" cy="3672408"/>
          </a:xfrm>
          <a:prstGeom prst="rect">
            <a:avLst/>
          </a:prstGeom>
        </p:spPr>
      </p:pic>
      <p:sp>
        <p:nvSpPr>
          <p:cNvPr id="10" name="Picture Placeholder 9">
            <a:extLst>
              <a:ext uri="{FF2B5EF4-FFF2-40B4-BE49-F238E27FC236}">
                <a16:creationId xmlns:a16="http://schemas.microsoft.com/office/drawing/2014/main" id="{F21F2BB4-C520-4E8F-B528-5BE70450CD13}"/>
              </a:ext>
            </a:extLst>
          </p:cNvPr>
          <p:cNvSpPr>
            <a:spLocks noGrp="1"/>
          </p:cNvSpPr>
          <p:nvPr>
            <p:ph type="pic" sz="quarter" idx="11"/>
          </p:nvPr>
        </p:nvSpPr>
        <p:spPr/>
        <p:txBody>
          <a:bodyPr/>
          <a:lstStyle/>
          <a:p>
            <a:endParaRPr lang="en-ID"/>
          </a:p>
        </p:txBody>
      </p:sp>
      <p:sp>
        <p:nvSpPr>
          <p:cNvPr id="11" name="Oval 10">
            <a:extLst>
              <a:ext uri="{FF2B5EF4-FFF2-40B4-BE49-F238E27FC236}">
                <a16:creationId xmlns:a16="http://schemas.microsoft.com/office/drawing/2014/main" id="{1FB78659-C719-4304-AFB7-43BB3B73377A}"/>
              </a:ext>
            </a:extLst>
          </p:cNvPr>
          <p:cNvSpPr/>
          <p:nvPr/>
        </p:nvSpPr>
        <p:spPr>
          <a:xfrm>
            <a:off x="8727840" y="361689"/>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E84E9A73-D178-4E92-B4F9-ACE7FB2D2D69}"/>
              </a:ext>
            </a:extLst>
          </p:cNvPr>
          <p:cNvSpPr/>
          <p:nvPr/>
        </p:nvSpPr>
        <p:spPr>
          <a:xfrm>
            <a:off x="9468503" y="1151105"/>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569798E4-B6D0-4787-858A-A05DEF85A123}"/>
              </a:ext>
            </a:extLst>
          </p:cNvPr>
          <p:cNvSpPr/>
          <p:nvPr/>
        </p:nvSpPr>
        <p:spPr>
          <a:xfrm>
            <a:off x="11214050"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4D3C2258-EFC7-4C7E-A72E-5CCA7076BA01}"/>
              </a:ext>
            </a:extLst>
          </p:cNvPr>
          <p:cNvSpPr/>
          <p:nvPr/>
        </p:nvSpPr>
        <p:spPr>
          <a:xfrm>
            <a:off x="5945427"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0248838A-5C8C-4F39-B2F1-7964C1F60DA9}"/>
              </a:ext>
            </a:extLst>
          </p:cNvPr>
          <p:cNvSpPr/>
          <p:nvPr/>
        </p:nvSpPr>
        <p:spPr>
          <a:xfrm>
            <a:off x="2788299" y="1002019"/>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DDD522A2-18E5-4AB6-804A-A3E1E3103C78}"/>
              </a:ext>
            </a:extLst>
          </p:cNvPr>
          <p:cNvSpPr/>
          <p:nvPr/>
        </p:nvSpPr>
        <p:spPr>
          <a:xfrm>
            <a:off x="2410611" y="813175"/>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16">
            <a:extLst>
              <a:ext uri="{FF2B5EF4-FFF2-40B4-BE49-F238E27FC236}">
                <a16:creationId xmlns:a16="http://schemas.microsoft.com/office/drawing/2014/main" id="{13C65044-902D-437A-B01C-AB6CB9C23F82}"/>
              </a:ext>
            </a:extLst>
          </p:cNvPr>
          <p:cNvSpPr/>
          <p:nvPr/>
        </p:nvSpPr>
        <p:spPr>
          <a:xfrm>
            <a:off x="3731915" y="6343146"/>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47D84633-70F1-4CDF-A2A2-C3C004BCDA55}"/>
              </a:ext>
            </a:extLst>
          </p:cNvPr>
          <p:cNvSpPr/>
          <p:nvPr/>
        </p:nvSpPr>
        <p:spPr>
          <a:xfrm>
            <a:off x="-1536708" y="6458375"/>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05986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8E08AF8-FAE6-4348-B763-5CC5628A70E6}"/>
              </a:ext>
            </a:extLst>
          </p:cNvPr>
          <p:cNvSpPr/>
          <p:nvPr/>
        </p:nvSpPr>
        <p:spPr>
          <a:xfrm>
            <a:off x="9134998" y="390043"/>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C844EDE0-6659-43C3-8418-5B0C5A3283B5}"/>
              </a:ext>
            </a:extLst>
          </p:cNvPr>
          <p:cNvSpPr/>
          <p:nvPr/>
        </p:nvSpPr>
        <p:spPr>
          <a:xfrm>
            <a:off x="10091151" y="1242024"/>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2EACB282-350C-4820-B76F-6771F19788EE}"/>
              </a:ext>
            </a:extLst>
          </p:cNvPr>
          <p:cNvSpPr/>
          <p:nvPr/>
        </p:nvSpPr>
        <p:spPr>
          <a:xfrm>
            <a:off x="11214050"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58BAF1BD-2CEE-44DD-A75C-4C83F899726C}"/>
              </a:ext>
            </a:extLst>
          </p:cNvPr>
          <p:cNvSpPr/>
          <p:nvPr/>
        </p:nvSpPr>
        <p:spPr>
          <a:xfrm>
            <a:off x="5945427"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AB85C0DC-FC5E-453D-84B1-843E3D8BE2B4}"/>
              </a:ext>
            </a:extLst>
          </p:cNvPr>
          <p:cNvSpPr/>
          <p:nvPr/>
        </p:nvSpPr>
        <p:spPr>
          <a:xfrm>
            <a:off x="765487" y="844286"/>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F33D5FE0-8F39-4029-AEB0-84F3A8CB1270}"/>
              </a:ext>
            </a:extLst>
          </p:cNvPr>
          <p:cNvSpPr/>
          <p:nvPr/>
        </p:nvSpPr>
        <p:spPr>
          <a:xfrm>
            <a:off x="3820810" y="1525735"/>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7C320829-4086-4153-9602-B5D62A82DF21}"/>
              </a:ext>
            </a:extLst>
          </p:cNvPr>
          <p:cNvSpPr/>
          <p:nvPr/>
        </p:nvSpPr>
        <p:spPr>
          <a:xfrm>
            <a:off x="5142114" y="7055706"/>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C279070A-87DD-409F-B49D-2885D42FAB46}"/>
              </a:ext>
            </a:extLst>
          </p:cNvPr>
          <p:cNvSpPr/>
          <p:nvPr/>
        </p:nvSpPr>
        <p:spPr>
          <a:xfrm>
            <a:off x="-126509" y="7170935"/>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6423BF50-8E11-4B48-897F-AA6C5450666A}"/>
              </a:ext>
            </a:extLst>
          </p:cNvPr>
          <p:cNvSpPr txBox="1"/>
          <p:nvPr/>
        </p:nvSpPr>
        <p:spPr>
          <a:xfrm>
            <a:off x="3497179" y="657544"/>
            <a:ext cx="6160168" cy="584775"/>
          </a:xfrm>
          <a:prstGeom prst="rect">
            <a:avLst/>
          </a:prstGeom>
          <a:noFill/>
        </p:spPr>
        <p:txBody>
          <a:bodyPr wrap="square">
            <a:spAutoFit/>
          </a:bodyPr>
          <a:lstStyle/>
          <a:p>
            <a:r>
              <a:rPr lang="en-US" sz="3200" b="1" dirty="0" err="1">
                <a:solidFill>
                  <a:srgbClr val="002060"/>
                </a:solidFill>
                <a:latin typeface="Berlin Sans FB Demi" pitchFamily="34" charset="0"/>
              </a:rPr>
              <a:t>Contoh</a:t>
            </a:r>
            <a:r>
              <a:rPr lang="en-US" sz="3200" b="1" dirty="0">
                <a:solidFill>
                  <a:srgbClr val="002060"/>
                </a:solidFill>
                <a:latin typeface="Berlin Sans FB Demi" pitchFamily="34" charset="0"/>
              </a:rPr>
              <a:t> Kode Program</a:t>
            </a:r>
            <a:endParaRPr lang="en-ID" sz="3200" dirty="0">
              <a:solidFill>
                <a:srgbClr val="002060"/>
              </a:solidFill>
            </a:endParaRPr>
          </a:p>
        </p:txBody>
      </p:sp>
      <p:grpSp>
        <p:nvGrpSpPr>
          <p:cNvPr id="13" name="Group 12">
            <a:extLst>
              <a:ext uri="{FF2B5EF4-FFF2-40B4-BE49-F238E27FC236}">
                <a16:creationId xmlns:a16="http://schemas.microsoft.com/office/drawing/2014/main" id="{C1E38093-F8F3-48A8-86A8-FACBC39FDDF4}"/>
              </a:ext>
            </a:extLst>
          </p:cNvPr>
          <p:cNvGrpSpPr/>
          <p:nvPr/>
        </p:nvGrpSpPr>
        <p:grpSpPr>
          <a:xfrm>
            <a:off x="8248740" y="2374792"/>
            <a:ext cx="3504062" cy="1746410"/>
            <a:chOff x="6852734" y="2229162"/>
            <a:chExt cx="4869624" cy="2427001"/>
          </a:xfrm>
        </p:grpSpPr>
        <p:sp>
          <p:nvSpPr>
            <p:cNvPr id="14" name="Rectangle: Rounded Corners 13">
              <a:extLst>
                <a:ext uri="{FF2B5EF4-FFF2-40B4-BE49-F238E27FC236}">
                  <a16:creationId xmlns:a16="http://schemas.microsoft.com/office/drawing/2014/main" id="{6C6C2AB6-6B3F-462F-A91B-E6420882E260}"/>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A4585A9-5920-45F3-A786-8600EAB48FB3}"/>
                </a:ext>
              </a:extLst>
            </p:cNvPr>
            <p:cNvSpPr/>
            <p:nvPr/>
          </p:nvSpPr>
          <p:spPr>
            <a:xfrm>
              <a:off x="6852734" y="2229162"/>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Input : </a:t>
              </a:r>
            </a:p>
            <a:p>
              <a:r>
                <a:rPr lang="fi-FI" dirty="0" err="1">
                  <a:solidFill>
                    <a:srgbClr val="FF0000"/>
                  </a:solidFill>
                  <a:latin typeface="Comic Sans MS" panose="030F0702030302020204" pitchFamily="66" charset="0"/>
                </a:rPr>
                <a:t>suhu</a:t>
              </a:r>
              <a:r>
                <a:rPr lang="fi-FI" dirty="0">
                  <a:solidFill>
                    <a:srgbClr val="FF0000"/>
                  </a:solidFill>
                  <a:latin typeface="Comic Sans MS" panose="030F0702030302020204" pitchFamily="66" charset="0"/>
                </a:rPr>
                <a:t> = 15</a:t>
              </a:r>
            </a:p>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Output :</a:t>
              </a:r>
            </a:p>
            <a:p>
              <a:r>
                <a:rPr lang="en-US" dirty="0">
                  <a:solidFill>
                    <a:srgbClr val="FF0000"/>
                  </a:solidFill>
                  <a:latin typeface="Comic Sans MS" panose="030F0702030302020204" pitchFamily="66" charset="0"/>
                </a:rPr>
                <a:t>“</a:t>
              </a:r>
              <a:r>
                <a:rPr lang="en-US" dirty="0" err="1">
                  <a:solidFill>
                    <a:srgbClr val="FF0000"/>
                  </a:solidFill>
                  <a:latin typeface="Comic Sans MS" panose="030F0702030302020204" pitchFamily="66" charset="0"/>
                </a:rPr>
                <a:t>Silahkan</a:t>
              </a:r>
              <a:r>
                <a:rPr lang="en-US" dirty="0">
                  <a:solidFill>
                    <a:srgbClr val="FF0000"/>
                  </a:solidFill>
                  <a:latin typeface="Comic Sans MS" panose="030F0702030302020204" pitchFamily="66" charset="0"/>
                </a:rPr>
                <a:t> </a:t>
              </a:r>
              <a:r>
                <a:rPr lang="en-US" dirty="0" err="1">
                  <a:solidFill>
                    <a:srgbClr val="FF0000"/>
                  </a:solidFill>
                  <a:latin typeface="Comic Sans MS" panose="030F0702030302020204" pitchFamily="66" charset="0"/>
                </a:rPr>
                <a:t>pakai</a:t>
              </a:r>
              <a:r>
                <a:rPr lang="en-US" dirty="0">
                  <a:solidFill>
                    <a:srgbClr val="FF0000"/>
                  </a:solidFill>
                  <a:latin typeface="Comic Sans MS" panose="030F0702030302020204" pitchFamily="66" charset="0"/>
                </a:rPr>
                <a:t> </a:t>
              </a:r>
              <a:r>
                <a:rPr lang="en-US" dirty="0" err="1">
                  <a:solidFill>
                    <a:srgbClr val="FF0000"/>
                  </a:solidFill>
                  <a:latin typeface="Comic Sans MS" panose="030F0702030302020204" pitchFamily="66" charset="0"/>
                </a:rPr>
                <a:t>jaket</a:t>
              </a:r>
              <a:r>
                <a:rPr lang="en-US" dirty="0">
                  <a:solidFill>
                    <a:srgbClr val="FF0000"/>
                  </a:solidFill>
                  <a:latin typeface="Comic Sans MS" panose="030F0702030302020204" pitchFamily="66" charset="0"/>
                </a:rPr>
                <a:t>”</a:t>
              </a:r>
            </a:p>
          </p:txBody>
        </p:sp>
        <p:cxnSp>
          <p:nvCxnSpPr>
            <p:cNvPr id="16" name="Straight Connector 15">
              <a:extLst>
                <a:ext uri="{FF2B5EF4-FFF2-40B4-BE49-F238E27FC236}">
                  <a16:creationId xmlns:a16="http://schemas.microsoft.com/office/drawing/2014/main" id="{B566F384-E732-461A-BC59-4B2558CFA499}"/>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C77DEE6-7A3D-4456-BDE1-787BFE0E2214}"/>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F5E169D-9F7E-4DB9-9CAC-0352F87C1EF3}"/>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FB6773F-0B1E-4FBD-8CCF-4C759643E924}"/>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03AF163-3B79-4FC3-A061-56EFE940E4DD}"/>
                </a:ext>
              </a:extLst>
            </p:cNvPr>
            <p:cNvSpPr txBox="1"/>
            <p:nvPr/>
          </p:nvSpPr>
          <p:spPr>
            <a:xfrm>
              <a:off x="6926164" y="2280363"/>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grpSp>
        <p:nvGrpSpPr>
          <p:cNvPr id="23" name="Group 22">
            <a:extLst>
              <a:ext uri="{FF2B5EF4-FFF2-40B4-BE49-F238E27FC236}">
                <a16:creationId xmlns:a16="http://schemas.microsoft.com/office/drawing/2014/main" id="{44EDA6B4-397E-465B-BF2A-3CA12DFF9602}"/>
              </a:ext>
            </a:extLst>
          </p:cNvPr>
          <p:cNvGrpSpPr/>
          <p:nvPr/>
        </p:nvGrpSpPr>
        <p:grpSpPr>
          <a:xfrm>
            <a:off x="8293930" y="4454045"/>
            <a:ext cx="3504061" cy="1746411"/>
            <a:chOff x="6852735" y="2229161"/>
            <a:chExt cx="4869623" cy="2427002"/>
          </a:xfrm>
        </p:grpSpPr>
        <p:sp>
          <p:nvSpPr>
            <p:cNvPr id="24" name="Rectangle: Rounded Corners 23">
              <a:extLst>
                <a:ext uri="{FF2B5EF4-FFF2-40B4-BE49-F238E27FC236}">
                  <a16:creationId xmlns:a16="http://schemas.microsoft.com/office/drawing/2014/main" id="{8D3EA649-90A1-4CEC-9108-2295CB486C8A}"/>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92779DD2-7E32-4108-89F6-A1D8C10C6C45}"/>
                </a:ext>
              </a:extLst>
            </p:cNvPr>
            <p:cNvSpPr/>
            <p:nvPr/>
          </p:nvSpPr>
          <p:spPr>
            <a:xfrm>
              <a:off x="6852735" y="2229161"/>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Input : </a:t>
              </a:r>
            </a:p>
            <a:p>
              <a:r>
                <a:rPr lang="fi-FI" dirty="0" err="1">
                  <a:solidFill>
                    <a:srgbClr val="FF0000"/>
                  </a:solidFill>
                  <a:latin typeface="Comic Sans MS" panose="030F0702030302020204" pitchFamily="66" charset="0"/>
                </a:rPr>
                <a:t>suhu</a:t>
              </a:r>
              <a:r>
                <a:rPr lang="fi-FI" dirty="0">
                  <a:solidFill>
                    <a:srgbClr val="FF0000"/>
                  </a:solidFill>
                  <a:latin typeface="Comic Sans MS" panose="030F0702030302020204" pitchFamily="66" charset="0"/>
                </a:rPr>
                <a:t> = 18</a:t>
              </a:r>
            </a:p>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Output :</a:t>
              </a:r>
            </a:p>
          </p:txBody>
        </p:sp>
        <p:cxnSp>
          <p:nvCxnSpPr>
            <p:cNvPr id="26" name="Straight Connector 25">
              <a:extLst>
                <a:ext uri="{FF2B5EF4-FFF2-40B4-BE49-F238E27FC236}">
                  <a16:creationId xmlns:a16="http://schemas.microsoft.com/office/drawing/2014/main" id="{1690E7EC-04FC-48A3-A492-35C9A15A0F12}"/>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D258F00-1204-4C44-9AF5-AD5F3D7B5C2C}"/>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2ADBD91-F94E-4088-A767-C269B8AEFB4E}"/>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024551A-DB6B-4834-88D7-F63EFE2D297E}"/>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0C9BE59-B14D-4328-A9F8-C0067351F9F8}"/>
                </a:ext>
              </a:extLst>
            </p:cNvPr>
            <p:cNvSpPr txBox="1"/>
            <p:nvPr/>
          </p:nvSpPr>
          <p:spPr>
            <a:xfrm>
              <a:off x="6926164" y="2280363"/>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pic>
        <p:nvPicPr>
          <p:cNvPr id="2" name="Picture 1">
            <a:extLst>
              <a:ext uri="{FF2B5EF4-FFF2-40B4-BE49-F238E27FC236}">
                <a16:creationId xmlns:a16="http://schemas.microsoft.com/office/drawing/2014/main" id="{2BFCEE29-38C7-7E33-FF4C-4641F4EEBBB0}"/>
              </a:ext>
            </a:extLst>
          </p:cNvPr>
          <p:cNvPicPr>
            <a:picLocks noChangeAspect="1"/>
          </p:cNvPicPr>
          <p:nvPr/>
        </p:nvPicPr>
        <p:blipFill>
          <a:blip r:embed="rId2"/>
          <a:stretch>
            <a:fillRect/>
          </a:stretch>
        </p:blipFill>
        <p:spPr>
          <a:xfrm>
            <a:off x="1181741" y="2186839"/>
            <a:ext cx="6021690" cy="3878377"/>
          </a:xfrm>
          <a:prstGeom prst="rect">
            <a:avLst/>
          </a:prstGeom>
        </p:spPr>
      </p:pic>
    </p:spTree>
    <p:extLst>
      <p:ext uri="{BB962C8B-B14F-4D97-AF65-F5344CB8AC3E}">
        <p14:creationId xmlns:p14="http://schemas.microsoft.com/office/powerpoint/2010/main" val="204472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300" fill="hold"/>
                                        <p:tgtEl>
                                          <p:spTgt spid="23"/>
                                        </p:tgtEl>
                                        <p:attrNameLst>
                                          <p:attrName>ppt_w</p:attrName>
                                        </p:attrNameLst>
                                      </p:cBhvr>
                                      <p:tavLst>
                                        <p:tav tm="0">
                                          <p:val>
                                            <p:fltVal val="0"/>
                                          </p:val>
                                        </p:tav>
                                        <p:tav tm="100000">
                                          <p:val>
                                            <p:strVal val="#ppt_w"/>
                                          </p:val>
                                        </p:tav>
                                      </p:tavLst>
                                    </p:anim>
                                    <p:anim calcmode="lin" valueType="num">
                                      <p:cBhvr>
                                        <p:cTn id="14" dur="1300" fill="hold"/>
                                        <p:tgtEl>
                                          <p:spTgt spid="23"/>
                                        </p:tgtEl>
                                        <p:attrNameLst>
                                          <p:attrName>ppt_h</p:attrName>
                                        </p:attrNameLst>
                                      </p:cBhvr>
                                      <p:tavLst>
                                        <p:tav tm="0">
                                          <p:val>
                                            <p:fltVal val="0"/>
                                          </p:val>
                                        </p:tav>
                                        <p:tav tm="100000">
                                          <p:val>
                                            <p:strVal val="#ppt_h"/>
                                          </p:val>
                                        </p:tav>
                                      </p:tavLst>
                                    </p:anim>
                                    <p:animEffect transition="in" filter="fade">
                                      <p:cBhvr>
                                        <p:cTn id="15" dur="1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0"/>
          <p:cNvSpPr/>
          <p:nvPr/>
        </p:nvSpPr>
        <p:spPr>
          <a:xfrm>
            <a:off x="1715213" y="2501899"/>
            <a:ext cx="8544949" cy="1569660"/>
          </a:xfrm>
          <a:prstGeom prst="rect">
            <a:avLst/>
          </a:prstGeom>
          <a:solidFill>
            <a:srgbClr val="D0CEC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chemeClr val="dk1"/>
                </a:solidFill>
                <a:latin typeface="Overlock"/>
                <a:ea typeface="Overlock"/>
                <a:cs typeface="Overlock"/>
                <a:sym typeface="Overlock"/>
              </a:rPr>
              <a:t>Struktur Pemilihan</a:t>
            </a:r>
            <a:endParaRPr sz="4800" b="1">
              <a:solidFill>
                <a:schemeClr val="dk1"/>
              </a:solidFill>
              <a:latin typeface="Overlock"/>
              <a:ea typeface="Overlock"/>
              <a:cs typeface="Overlock"/>
              <a:sym typeface="Overlock"/>
            </a:endParaRPr>
          </a:p>
          <a:p>
            <a:pPr marL="0" marR="0" lvl="0" indent="0" algn="ctr" rtl="0">
              <a:spcBef>
                <a:spcPts val="0"/>
              </a:spcBef>
              <a:spcAft>
                <a:spcPts val="0"/>
              </a:spcAft>
              <a:buNone/>
            </a:pPr>
            <a:r>
              <a:rPr lang="en-US" sz="4800" b="1" cap="none">
                <a:solidFill>
                  <a:schemeClr val="dk1"/>
                </a:solidFill>
                <a:latin typeface="Overlock"/>
                <a:ea typeface="Overlock"/>
                <a:cs typeface="Overlock"/>
                <a:sym typeface="Overlock"/>
              </a:rPr>
              <a:t>IF….ELSE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57329B1-B755-4774-9B10-21667093425E}"/>
              </a:ext>
            </a:extLst>
          </p:cNvPr>
          <p:cNvSpPr/>
          <p:nvPr/>
        </p:nvSpPr>
        <p:spPr>
          <a:xfrm>
            <a:off x="593558" y="2114455"/>
            <a:ext cx="5929961" cy="376215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id-ID" sz="2000" spc="300" dirty="0">
                <a:solidFill>
                  <a:schemeClr val="tx1"/>
                </a:solidFill>
                <a:cs typeface="Times New Roman" panose="02020603050405020304" pitchFamily="18" charset="0"/>
              </a:rPr>
              <a:t>Struktur pemilihan </a:t>
            </a:r>
            <a:r>
              <a:rPr lang="id-ID" sz="2000" b="1" spc="300" dirty="0">
                <a:solidFill>
                  <a:srgbClr val="FF0000"/>
                </a:solidFill>
                <a:cs typeface="Times New Roman" panose="02020603050405020304" pitchFamily="18" charset="0"/>
              </a:rPr>
              <a:t>IF-ELSE</a:t>
            </a:r>
            <a:r>
              <a:rPr lang="id-ID" sz="2000" spc="300" dirty="0">
                <a:solidFill>
                  <a:schemeClr val="tx1"/>
                </a:solidFill>
                <a:cs typeface="Times New Roman" panose="02020603050405020304" pitchFamily="18" charset="0"/>
              </a:rPr>
              <a:t> minimal harus mempunyai </a:t>
            </a:r>
            <a:r>
              <a:rPr lang="id-ID" sz="2000" b="1" spc="300" dirty="0">
                <a:solidFill>
                  <a:srgbClr val="FF0000"/>
                </a:solidFill>
                <a:cs typeface="Times New Roman" panose="02020603050405020304" pitchFamily="18" charset="0"/>
              </a:rPr>
              <a:t>2 pernyataan</a:t>
            </a:r>
            <a:r>
              <a:rPr lang="id-ID" sz="2000" spc="300" dirty="0">
                <a:solidFill>
                  <a:schemeClr val="tx1"/>
                </a:solidFill>
                <a:cs typeface="Times New Roman" panose="02020603050405020304" pitchFamily="18" charset="0"/>
              </a:rPr>
              <a:t>. </a:t>
            </a:r>
            <a:endParaRPr lang="en-US" sz="2000" spc="300" dirty="0">
              <a:solidFill>
                <a:schemeClr val="tx1"/>
              </a:solidFill>
              <a:cs typeface="Times New Roman" panose="02020603050405020304" pitchFamily="18" charset="0"/>
            </a:endParaRPr>
          </a:p>
          <a:p>
            <a:pPr>
              <a:lnSpc>
                <a:spcPct val="150000"/>
              </a:lnSpc>
            </a:pPr>
            <a:endParaRPr lang="en-US" sz="2000" spc="300" dirty="0">
              <a:solidFill>
                <a:schemeClr val="tx1"/>
              </a:solidFill>
              <a:cs typeface="Times New Roman" panose="02020603050405020304" pitchFamily="18" charset="0"/>
            </a:endParaRPr>
          </a:p>
          <a:p>
            <a:pPr>
              <a:lnSpc>
                <a:spcPct val="150000"/>
              </a:lnSpc>
            </a:pPr>
            <a:r>
              <a:rPr lang="id-ID" sz="2000" spc="300" dirty="0">
                <a:solidFill>
                  <a:schemeClr val="tx1"/>
                </a:solidFill>
                <a:cs typeface="Times New Roman" panose="02020603050405020304" pitchFamily="18" charset="0"/>
              </a:rPr>
              <a:t>Jika Kondisi bernilai TRUE atau terpenuhi, maka </a:t>
            </a:r>
            <a:r>
              <a:rPr lang="id-ID" sz="2000" b="1" spc="300" dirty="0">
                <a:solidFill>
                  <a:srgbClr val="FF0000"/>
                </a:solidFill>
                <a:cs typeface="Times New Roman" panose="02020603050405020304" pitchFamily="18" charset="0"/>
              </a:rPr>
              <a:t>Pernyataan-1</a:t>
            </a:r>
            <a:r>
              <a:rPr lang="id-ID" sz="2000" spc="300" dirty="0">
                <a:solidFill>
                  <a:schemeClr val="tx1"/>
                </a:solidFill>
                <a:cs typeface="Times New Roman" panose="02020603050405020304" pitchFamily="18" charset="0"/>
              </a:rPr>
              <a:t> akan dijalankan. Namun, jika Kondisi bernilai FALSE, maka </a:t>
            </a:r>
            <a:r>
              <a:rPr lang="id-ID" sz="2000" b="1" spc="300" dirty="0">
                <a:solidFill>
                  <a:srgbClr val="FF0000"/>
                </a:solidFill>
                <a:cs typeface="Times New Roman" panose="02020603050405020304" pitchFamily="18" charset="0"/>
              </a:rPr>
              <a:t>Pernyataan-2</a:t>
            </a:r>
            <a:r>
              <a:rPr lang="id-ID" sz="2000" spc="300" dirty="0">
                <a:solidFill>
                  <a:schemeClr val="tx1"/>
                </a:solidFill>
                <a:cs typeface="Times New Roman" panose="02020603050405020304" pitchFamily="18" charset="0"/>
              </a:rPr>
              <a:t> yang akan dijalankan. </a:t>
            </a:r>
          </a:p>
        </p:txBody>
      </p:sp>
      <p:sp>
        <p:nvSpPr>
          <p:cNvPr id="3" name="Oval 2">
            <a:extLst>
              <a:ext uri="{FF2B5EF4-FFF2-40B4-BE49-F238E27FC236}">
                <a16:creationId xmlns:a16="http://schemas.microsoft.com/office/drawing/2014/main" id="{D4B50631-1713-4F87-9646-764234F5E06C}"/>
              </a:ext>
            </a:extLst>
          </p:cNvPr>
          <p:cNvSpPr/>
          <p:nvPr/>
        </p:nvSpPr>
        <p:spPr>
          <a:xfrm>
            <a:off x="7503171" y="535482"/>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87127A14-266F-4003-8603-2AC3331938A7}"/>
              </a:ext>
            </a:extLst>
          </p:cNvPr>
          <p:cNvSpPr/>
          <p:nvPr/>
        </p:nvSpPr>
        <p:spPr>
          <a:xfrm>
            <a:off x="9105263" y="187952"/>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7B82686D-2A6B-4637-9F29-06D73D2CAE32}"/>
              </a:ext>
            </a:extLst>
          </p:cNvPr>
          <p:cNvSpPr/>
          <p:nvPr/>
        </p:nvSpPr>
        <p:spPr>
          <a:xfrm>
            <a:off x="11214050"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3F0DCBBE-F006-41CF-A357-D1CC29AF9B61}"/>
              </a:ext>
            </a:extLst>
          </p:cNvPr>
          <p:cNvSpPr/>
          <p:nvPr/>
        </p:nvSpPr>
        <p:spPr>
          <a:xfrm>
            <a:off x="5945427"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2F81ABDD-CE56-4CFA-A60D-A32C7A5793C9}"/>
              </a:ext>
            </a:extLst>
          </p:cNvPr>
          <p:cNvSpPr/>
          <p:nvPr/>
        </p:nvSpPr>
        <p:spPr>
          <a:xfrm>
            <a:off x="1921566" y="535484"/>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5256EA89-ADB7-414C-9E12-D67DE2FC7F5D}"/>
              </a:ext>
            </a:extLst>
          </p:cNvPr>
          <p:cNvSpPr/>
          <p:nvPr/>
        </p:nvSpPr>
        <p:spPr>
          <a:xfrm>
            <a:off x="1543878" y="346640"/>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C51432B3-86C6-4356-9CCE-CDDF042AABD0}"/>
              </a:ext>
            </a:extLst>
          </p:cNvPr>
          <p:cNvSpPr/>
          <p:nvPr/>
        </p:nvSpPr>
        <p:spPr>
          <a:xfrm>
            <a:off x="2865182"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7B431A53-08F3-4140-975D-1EF4C2F2D01F}"/>
              </a:ext>
            </a:extLst>
          </p:cNvPr>
          <p:cNvSpPr/>
          <p:nvPr/>
        </p:nvSpPr>
        <p:spPr>
          <a:xfrm>
            <a:off x="-2403441"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7D0F21EC-068B-4F7B-9543-2EA61BB35AA4}"/>
              </a:ext>
            </a:extLst>
          </p:cNvPr>
          <p:cNvSpPr txBox="1"/>
          <p:nvPr/>
        </p:nvSpPr>
        <p:spPr>
          <a:xfrm>
            <a:off x="2257577" y="273249"/>
            <a:ext cx="7299158" cy="1200329"/>
          </a:xfrm>
          <a:prstGeom prst="rect">
            <a:avLst/>
          </a:prstGeom>
          <a:noFill/>
        </p:spPr>
        <p:txBody>
          <a:bodyPr wrap="square">
            <a:spAutoFit/>
          </a:bodyPr>
          <a:lstStyle/>
          <a:p>
            <a:pPr algn="ctr" defTabSz="114300"/>
            <a:r>
              <a:rPr lang="en-US" sz="3600" b="1" dirty="0" err="1">
                <a:ln w="0"/>
                <a:solidFill>
                  <a:srgbClr val="002060"/>
                </a:solidFill>
                <a:effectLst>
                  <a:outerShdw blurRad="38100" dist="19050" dir="2700000" algn="tl" rotWithShape="0">
                    <a:schemeClr val="dk1">
                      <a:alpha val="40000"/>
                    </a:schemeClr>
                  </a:outerShdw>
                </a:effectLst>
                <a:latin typeface="Berlin Sans FB Demi" pitchFamily="34" charset="0"/>
              </a:rPr>
              <a:t>Struktur</a:t>
            </a:r>
            <a:r>
              <a:rPr lang="en-US" sz="3600" b="1" dirty="0">
                <a:ln w="0"/>
                <a:solidFill>
                  <a:srgbClr val="002060"/>
                </a:solidFill>
                <a:effectLst>
                  <a:outerShdw blurRad="38100" dist="19050" dir="2700000" algn="tl" rotWithShape="0">
                    <a:schemeClr val="dk1">
                      <a:alpha val="40000"/>
                    </a:schemeClr>
                  </a:outerShdw>
                </a:effectLst>
                <a:latin typeface="Berlin Sans FB Demi" pitchFamily="34" charset="0"/>
              </a:rPr>
              <a:t> </a:t>
            </a:r>
            <a:r>
              <a:rPr lang="en-US" sz="3600" b="1" dirty="0" err="1">
                <a:ln w="0"/>
                <a:solidFill>
                  <a:srgbClr val="002060"/>
                </a:solidFill>
                <a:effectLst>
                  <a:outerShdw blurRad="38100" dist="19050" dir="2700000" algn="tl" rotWithShape="0">
                    <a:schemeClr val="dk1">
                      <a:alpha val="40000"/>
                    </a:schemeClr>
                  </a:outerShdw>
                </a:effectLst>
                <a:latin typeface="Berlin Sans FB Demi" pitchFamily="34" charset="0"/>
              </a:rPr>
              <a:t>Pemilihan</a:t>
            </a:r>
            <a:endParaRPr lang="en-US" sz="3600" b="1" dirty="0">
              <a:ln w="0"/>
              <a:solidFill>
                <a:srgbClr val="002060"/>
              </a:solidFill>
              <a:effectLst>
                <a:outerShdw blurRad="38100" dist="19050" dir="2700000" algn="tl" rotWithShape="0">
                  <a:schemeClr val="dk1">
                    <a:alpha val="40000"/>
                  </a:schemeClr>
                </a:outerShdw>
              </a:effectLst>
              <a:latin typeface="Berlin Sans FB Demi" pitchFamily="34" charset="0"/>
            </a:endParaRPr>
          </a:p>
          <a:p>
            <a:pPr algn="ctr"/>
            <a:r>
              <a:rPr lang="en-US" sz="3600" b="1" cap="none" spc="0" dirty="0">
                <a:ln w="0"/>
                <a:solidFill>
                  <a:srgbClr val="002060"/>
                </a:solidFill>
                <a:effectLst>
                  <a:outerShdw blurRad="38100" dist="19050" dir="2700000" algn="tl" rotWithShape="0">
                    <a:schemeClr val="dk1">
                      <a:alpha val="40000"/>
                    </a:schemeClr>
                  </a:outerShdw>
                </a:effectLst>
                <a:latin typeface="Berlin Sans FB Demi" pitchFamily="34" charset="0"/>
              </a:rPr>
              <a:t>IF….ELSE</a:t>
            </a:r>
          </a:p>
        </p:txBody>
      </p:sp>
      <p:pic>
        <p:nvPicPr>
          <p:cNvPr id="15" name="Picture 2">
            <a:extLst>
              <a:ext uri="{FF2B5EF4-FFF2-40B4-BE49-F238E27FC236}">
                <a16:creationId xmlns:a16="http://schemas.microsoft.com/office/drawing/2014/main" id="{454C66E9-6EC2-46F6-8B78-76FEA7284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507" y="2377279"/>
            <a:ext cx="4903092" cy="3236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49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4B50631-1713-4F87-9646-764234F5E06C}"/>
              </a:ext>
            </a:extLst>
          </p:cNvPr>
          <p:cNvSpPr/>
          <p:nvPr/>
        </p:nvSpPr>
        <p:spPr>
          <a:xfrm>
            <a:off x="7503171" y="535482"/>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87127A14-266F-4003-8603-2AC3331938A7}"/>
              </a:ext>
            </a:extLst>
          </p:cNvPr>
          <p:cNvSpPr/>
          <p:nvPr/>
        </p:nvSpPr>
        <p:spPr>
          <a:xfrm>
            <a:off x="9105263" y="187952"/>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7B82686D-2A6B-4637-9F29-06D73D2CAE32}"/>
              </a:ext>
            </a:extLst>
          </p:cNvPr>
          <p:cNvSpPr/>
          <p:nvPr/>
        </p:nvSpPr>
        <p:spPr>
          <a:xfrm>
            <a:off x="11214050"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3F0DCBBE-F006-41CF-A357-D1CC29AF9B61}"/>
              </a:ext>
            </a:extLst>
          </p:cNvPr>
          <p:cNvSpPr/>
          <p:nvPr/>
        </p:nvSpPr>
        <p:spPr>
          <a:xfrm>
            <a:off x="5945427"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2F81ABDD-CE56-4CFA-A60D-A32C7A5793C9}"/>
              </a:ext>
            </a:extLst>
          </p:cNvPr>
          <p:cNvSpPr/>
          <p:nvPr/>
        </p:nvSpPr>
        <p:spPr>
          <a:xfrm>
            <a:off x="1921566" y="535484"/>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5256EA89-ADB7-414C-9E12-D67DE2FC7F5D}"/>
              </a:ext>
            </a:extLst>
          </p:cNvPr>
          <p:cNvSpPr/>
          <p:nvPr/>
        </p:nvSpPr>
        <p:spPr>
          <a:xfrm>
            <a:off x="1543878" y="346640"/>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C51432B3-86C6-4356-9CCE-CDDF042AABD0}"/>
              </a:ext>
            </a:extLst>
          </p:cNvPr>
          <p:cNvSpPr/>
          <p:nvPr/>
        </p:nvSpPr>
        <p:spPr>
          <a:xfrm>
            <a:off x="2865182"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7B431A53-08F3-4140-975D-1EF4C2F2D01F}"/>
              </a:ext>
            </a:extLst>
          </p:cNvPr>
          <p:cNvSpPr/>
          <p:nvPr/>
        </p:nvSpPr>
        <p:spPr>
          <a:xfrm>
            <a:off x="-2403441"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7D0F21EC-068B-4F7B-9543-2EA61BB35AA4}"/>
              </a:ext>
            </a:extLst>
          </p:cNvPr>
          <p:cNvSpPr txBox="1"/>
          <p:nvPr/>
        </p:nvSpPr>
        <p:spPr>
          <a:xfrm>
            <a:off x="2257577" y="273249"/>
            <a:ext cx="7299158" cy="1200329"/>
          </a:xfrm>
          <a:prstGeom prst="rect">
            <a:avLst/>
          </a:prstGeom>
          <a:noFill/>
        </p:spPr>
        <p:txBody>
          <a:bodyPr wrap="square">
            <a:spAutoFit/>
          </a:bodyPr>
          <a:lstStyle/>
          <a:p>
            <a:pPr algn="ctr" defTabSz="114300"/>
            <a:r>
              <a:rPr lang="en-US" sz="3600" b="1" dirty="0" err="1">
                <a:ln w="0"/>
                <a:solidFill>
                  <a:srgbClr val="002060"/>
                </a:solidFill>
                <a:effectLst>
                  <a:outerShdw blurRad="38100" dist="19050" dir="2700000" algn="tl" rotWithShape="0">
                    <a:schemeClr val="dk1">
                      <a:alpha val="40000"/>
                    </a:schemeClr>
                  </a:outerShdw>
                </a:effectLst>
                <a:latin typeface="Berlin Sans FB Demi" pitchFamily="34" charset="0"/>
              </a:rPr>
              <a:t>Struktur</a:t>
            </a:r>
            <a:r>
              <a:rPr lang="en-US" sz="3600" b="1" dirty="0">
                <a:ln w="0"/>
                <a:solidFill>
                  <a:srgbClr val="002060"/>
                </a:solidFill>
                <a:effectLst>
                  <a:outerShdw blurRad="38100" dist="19050" dir="2700000" algn="tl" rotWithShape="0">
                    <a:schemeClr val="dk1">
                      <a:alpha val="40000"/>
                    </a:schemeClr>
                  </a:outerShdw>
                </a:effectLst>
                <a:latin typeface="Berlin Sans FB Demi" pitchFamily="34" charset="0"/>
              </a:rPr>
              <a:t> </a:t>
            </a:r>
            <a:r>
              <a:rPr lang="en-US" sz="3600" b="1" dirty="0" err="1">
                <a:ln w="0"/>
                <a:solidFill>
                  <a:srgbClr val="002060"/>
                </a:solidFill>
                <a:effectLst>
                  <a:outerShdw blurRad="38100" dist="19050" dir="2700000" algn="tl" rotWithShape="0">
                    <a:schemeClr val="dk1">
                      <a:alpha val="40000"/>
                    </a:schemeClr>
                  </a:outerShdw>
                </a:effectLst>
                <a:latin typeface="Berlin Sans FB Demi" pitchFamily="34" charset="0"/>
              </a:rPr>
              <a:t>Pemilihan</a:t>
            </a:r>
            <a:endParaRPr lang="en-US" sz="3600" b="1" dirty="0">
              <a:ln w="0"/>
              <a:solidFill>
                <a:srgbClr val="002060"/>
              </a:solidFill>
              <a:effectLst>
                <a:outerShdw blurRad="38100" dist="19050" dir="2700000" algn="tl" rotWithShape="0">
                  <a:schemeClr val="dk1">
                    <a:alpha val="40000"/>
                  </a:schemeClr>
                </a:outerShdw>
              </a:effectLst>
              <a:latin typeface="Berlin Sans FB Demi" pitchFamily="34" charset="0"/>
            </a:endParaRPr>
          </a:p>
          <a:p>
            <a:pPr algn="ctr"/>
            <a:r>
              <a:rPr lang="en-US" sz="3600" b="1" cap="none" spc="0" dirty="0">
                <a:ln w="0"/>
                <a:solidFill>
                  <a:srgbClr val="002060"/>
                </a:solidFill>
                <a:effectLst>
                  <a:outerShdw blurRad="38100" dist="19050" dir="2700000" algn="tl" rotWithShape="0">
                    <a:schemeClr val="dk1">
                      <a:alpha val="40000"/>
                    </a:schemeClr>
                  </a:outerShdw>
                </a:effectLst>
                <a:latin typeface="Berlin Sans FB Demi" pitchFamily="34" charset="0"/>
              </a:rPr>
              <a:t>IF….ELSE</a:t>
            </a:r>
          </a:p>
        </p:txBody>
      </p:sp>
      <p:grpSp>
        <p:nvGrpSpPr>
          <p:cNvPr id="2" name="Group 1">
            <a:extLst>
              <a:ext uri="{FF2B5EF4-FFF2-40B4-BE49-F238E27FC236}">
                <a16:creationId xmlns:a16="http://schemas.microsoft.com/office/drawing/2014/main" id="{2EC7C4B1-E721-4E27-3AD4-A939132C15B2}"/>
              </a:ext>
            </a:extLst>
          </p:cNvPr>
          <p:cNvGrpSpPr/>
          <p:nvPr/>
        </p:nvGrpSpPr>
        <p:grpSpPr>
          <a:xfrm>
            <a:off x="1113150" y="1986297"/>
            <a:ext cx="4082963" cy="2730846"/>
            <a:chOff x="6852735" y="2229161"/>
            <a:chExt cx="4869623" cy="2427002"/>
          </a:xfrm>
        </p:grpSpPr>
        <p:sp>
          <p:nvSpPr>
            <p:cNvPr id="11" name="Rectangle: Rounded Corners 10">
              <a:extLst>
                <a:ext uri="{FF2B5EF4-FFF2-40B4-BE49-F238E27FC236}">
                  <a16:creationId xmlns:a16="http://schemas.microsoft.com/office/drawing/2014/main" id="{528771AC-124B-2A4E-573B-EFE0D401E0D2}"/>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575DB12-6295-4134-E39F-B7E8C1F75C05}"/>
                </a:ext>
              </a:extLst>
            </p:cNvPr>
            <p:cNvSpPr/>
            <p:nvPr/>
          </p:nvSpPr>
          <p:spPr>
            <a:xfrm>
              <a:off x="6852735" y="2229161"/>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i-FI" sz="1600" dirty="0">
                <a:solidFill>
                  <a:srgbClr val="FF0000"/>
                </a:solidFill>
                <a:latin typeface="Comic Sans MS" panose="030F0702030302020204" pitchFamily="66" charset="0"/>
              </a:endParaRPr>
            </a:p>
            <a:p>
              <a:r>
                <a:rPr lang="fi-FI" sz="1800" dirty="0">
                  <a:solidFill>
                    <a:srgbClr val="FF0000"/>
                  </a:solidFill>
                  <a:latin typeface="Comic Sans MS" panose="030F0702030302020204" pitchFamily="66" charset="0"/>
                </a:rPr>
                <a:t>if (</a:t>
              </a:r>
              <a:r>
                <a:rPr lang="fi-FI" sz="1800" b="1" dirty="0">
                  <a:solidFill>
                    <a:srgbClr val="002060"/>
                  </a:solidFill>
                  <a:latin typeface="Comic Sans MS" panose="030F0702030302020204" pitchFamily="66" charset="0"/>
                </a:rPr>
                <a:t>isLapar</a:t>
              </a:r>
              <a:r>
                <a:rPr lang="fi-FI" sz="1800" dirty="0">
                  <a:solidFill>
                    <a:srgbClr val="FF0000"/>
                  </a:solidFill>
                  <a:latin typeface="Comic Sans MS" panose="030F0702030302020204" pitchFamily="66" charset="0"/>
                </a:rPr>
                <a:t>) {</a:t>
              </a:r>
            </a:p>
            <a:p>
              <a:pPr marL="273050"/>
              <a:r>
                <a:rPr lang="fi-FI" sz="1800" dirty="0">
                  <a:solidFill>
                    <a:srgbClr val="FF0000"/>
                  </a:solidFill>
                  <a:latin typeface="Comic Sans MS" panose="030F0702030302020204" pitchFamily="66" charset="0"/>
                </a:rPr>
                <a:t>Print(“silakan makan”)</a:t>
              </a:r>
            </a:p>
            <a:p>
              <a:r>
                <a:rPr lang="fi-FI" sz="1800" dirty="0">
                  <a:solidFill>
                    <a:srgbClr val="FF0000"/>
                  </a:solidFill>
                  <a:latin typeface="Comic Sans MS" panose="030F0702030302020204" pitchFamily="66" charset="0"/>
                </a:rPr>
                <a:t>} </a:t>
              </a:r>
            </a:p>
            <a:p>
              <a:r>
                <a:rPr lang="fi-FI" sz="1800" dirty="0">
                  <a:solidFill>
                    <a:srgbClr val="FF0000"/>
                  </a:solidFill>
                  <a:latin typeface="Comic Sans MS" panose="030F0702030302020204" pitchFamily="66" charset="0"/>
                </a:rPr>
                <a:t>else{</a:t>
              </a:r>
            </a:p>
            <a:p>
              <a:r>
                <a:rPr lang="fi-FI" sz="1800" dirty="0">
                  <a:solidFill>
                    <a:srgbClr val="FF0000"/>
                  </a:solidFill>
                  <a:latin typeface="Comic Sans MS" panose="030F0702030302020204" pitchFamily="66" charset="0"/>
                </a:rPr>
                <a:t>     Print(”silakan belajar”)	</a:t>
              </a:r>
            </a:p>
            <a:p>
              <a:r>
                <a:rPr lang="fi-FI" sz="1800" dirty="0">
                  <a:solidFill>
                    <a:srgbClr val="FF0000"/>
                  </a:solidFill>
                  <a:latin typeface="Comic Sans MS" panose="030F0702030302020204" pitchFamily="66" charset="0"/>
                </a:rPr>
                <a:t>}</a:t>
              </a:r>
              <a:endParaRPr lang="en-US" sz="1800" dirty="0">
                <a:solidFill>
                  <a:srgbClr val="FF0000"/>
                </a:solidFill>
                <a:latin typeface="Comic Sans MS" panose="030F0702030302020204" pitchFamily="66" charset="0"/>
              </a:endParaRPr>
            </a:p>
          </p:txBody>
        </p:sp>
        <p:cxnSp>
          <p:nvCxnSpPr>
            <p:cNvPr id="14" name="Straight Connector 13">
              <a:extLst>
                <a:ext uri="{FF2B5EF4-FFF2-40B4-BE49-F238E27FC236}">
                  <a16:creationId xmlns:a16="http://schemas.microsoft.com/office/drawing/2014/main" id="{98CA655C-5DC1-8725-C55A-063323330EA0}"/>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E1B8592-4C9F-1AA0-25CC-BC949D657727}"/>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29A3D0-9D8F-6E59-418B-FB2D75D5B79C}"/>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94060A8-96B2-1CCC-9E64-7A9078A11BA1}"/>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ED91798-3E13-E579-B2DB-560EF2B1A997}"/>
                </a:ext>
              </a:extLst>
            </p:cNvPr>
            <p:cNvSpPr txBox="1"/>
            <p:nvPr/>
          </p:nvSpPr>
          <p:spPr>
            <a:xfrm>
              <a:off x="6926164" y="2280363"/>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grpSp>
        <p:nvGrpSpPr>
          <p:cNvPr id="21" name="Group 20">
            <a:extLst>
              <a:ext uri="{FF2B5EF4-FFF2-40B4-BE49-F238E27FC236}">
                <a16:creationId xmlns:a16="http://schemas.microsoft.com/office/drawing/2014/main" id="{BA141731-93EF-58EC-74A3-E9298501264C}"/>
              </a:ext>
            </a:extLst>
          </p:cNvPr>
          <p:cNvGrpSpPr/>
          <p:nvPr/>
        </p:nvGrpSpPr>
        <p:grpSpPr>
          <a:xfrm>
            <a:off x="6427001" y="1986297"/>
            <a:ext cx="4066828" cy="2730846"/>
            <a:chOff x="6852735" y="2229162"/>
            <a:chExt cx="4869623" cy="2427001"/>
          </a:xfrm>
        </p:grpSpPr>
        <p:sp>
          <p:nvSpPr>
            <p:cNvPr id="22" name="Rectangle: Rounded Corners 21">
              <a:extLst>
                <a:ext uri="{FF2B5EF4-FFF2-40B4-BE49-F238E27FC236}">
                  <a16:creationId xmlns:a16="http://schemas.microsoft.com/office/drawing/2014/main" id="{316E05A2-34D0-8610-34F4-63557C9CD3F2}"/>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CAD9982-5494-9998-B5F3-827A07C0D4B4}"/>
                </a:ext>
              </a:extLst>
            </p:cNvPr>
            <p:cNvSpPr/>
            <p:nvPr/>
          </p:nvSpPr>
          <p:spPr>
            <a:xfrm>
              <a:off x="6852735" y="2229162"/>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i-FI" dirty="0">
                <a:solidFill>
                  <a:srgbClr val="FF0000"/>
                </a:solidFill>
                <a:latin typeface="Comic Sans MS" panose="030F0702030302020204" pitchFamily="66" charset="0"/>
              </a:endParaRPr>
            </a:p>
            <a:p>
              <a:r>
                <a:rPr lang="fi-FI" sz="1800" dirty="0">
                  <a:solidFill>
                    <a:srgbClr val="FF0000"/>
                  </a:solidFill>
                  <a:latin typeface="Comic Sans MS" panose="030F0702030302020204" pitchFamily="66" charset="0"/>
                </a:rPr>
                <a:t>if (</a:t>
              </a:r>
              <a:r>
                <a:rPr lang="fi-FI" sz="1800" b="1" dirty="0">
                  <a:solidFill>
                    <a:srgbClr val="002060"/>
                  </a:solidFill>
                  <a:latin typeface="Comic Sans MS" panose="030F0702030302020204" pitchFamily="66" charset="0"/>
                </a:rPr>
                <a:t>nilai &lt; 70 </a:t>
              </a:r>
              <a:r>
                <a:rPr lang="fi-FI" sz="1800" dirty="0">
                  <a:solidFill>
                    <a:srgbClr val="FF0000"/>
                  </a:solidFill>
                  <a:latin typeface="Comic Sans MS" panose="030F0702030302020204" pitchFamily="66" charset="0"/>
                </a:rPr>
                <a:t>) {</a:t>
              </a:r>
            </a:p>
            <a:p>
              <a:pPr marL="352425"/>
              <a:r>
                <a:rPr lang="fi-FI" sz="1800" dirty="0">
                  <a:solidFill>
                    <a:srgbClr val="FF0000"/>
                  </a:solidFill>
                  <a:latin typeface="Comic Sans MS" panose="030F0702030302020204" pitchFamily="66" charset="0"/>
                </a:rPr>
                <a:t>Print(“harus remidi”)</a:t>
              </a:r>
            </a:p>
            <a:p>
              <a:r>
                <a:rPr lang="fi-FI" sz="1800" dirty="0">
                  <a:solidFill>
                    <a:srgbClr val="FF0000"/>
                  </a:solidFill>
                  <a:latin typeface="Comic Sans MS" panose="030F0702030302020204" pitchFamily="66" charset="0"/>
                </a:rPr>
                <a:t>} </a:t>
              </a:r>
            </a:p>
            <a:p>
              <a:r>
                <a:rPr lang="fi-FI" sz="1800" dirty="0">
                  <a:solidFill>
                    <a:srgbClr val="FF0000"/>
                  </a:solidFill>
                  <a:latin typeface="Comic Sans MS" panose="030F0702030302020204" pitchFamily="66" charset="0"/>
                </a:rPr>
                <a:t>else{</a:t>
              </a:r>
            </a:p>
            <a:p>
              <a:r>
                <a:rPr lang="fi-FI" sz="1800" dirty="0">
                  <a:solidFill>
                    <a:srgbClr val="FF0000"/>
                  </a:solidFill>
                  <a:latin typeface="Comic Sans MS" panose="030F0702030302020204" pitchFamily="66" charset="0"/>
                </a:rPr>
                <a:t>       Print(”tidak remidi”)</a:t>
              </a:r>
            </a:p>
            <a:p>
              <a:r>
                <a:rPr lang="fi-FI" sz="1800" dirty="0">
                  <a:solidFill>
                    <a:srgbClr val="FF0000"/>
                  </a:solidFill>
                  <a:latin typeface="Comic Sans MS" panose="030F0702030302020204" pitchFamily="66" charset="0"/>
                </a:rPr>
                <a:t>}</a:t>
              </a:r>
              <a:endParaRPr lang="en-US" sz="1800" dirty="0">
                <a:solidFill>
                  <a:srgbClr val="FF0000"/>
                </a:solidFill>
                <a:latin typeface="Comic Sans MS" panose="030F0702030302020204" pitchFamily="66" charset="0"/>
              </a:endParaRPr>
            </a:p>
          </p:txBody>
        </p:sp>
        <p:cxnSp>
          <p:nvCxnSpPr>
            <p:cNvPr id="24" name="Straight Connector 23">
              <a:extLst>
                <a:ext uri="{FF2B5EF4-FFF2-40B4-BE49-F238E27FC236}">
                  <a16:creationId xmlns:a16="http://schemas.microsoft.com/office/drawing/2014/main" id="{F6794AE7-1EB7-E1D6-14B3-DE12E9763751}"/>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EE6BF7B-7C30-EA98-4090-2C9D424B476D}"/>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3341DF3-A988-433D-15C4-02F8E4D647D9}"/>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362FD4-A20E-D8AD-596E-34A4397A4533}"/>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0F61038-106F-5B20-2305-D4EE1A56548F}"/>
                </a:ext>
              </a:extLst>
            </p:cNvPr>
            <p:cNvSpPr txBox="1"/>
            <p:nvPr/>
          </p:nvSpPr>
          <p:spPr>
            <a:xfrm>
              <a:off x="6926164" y="2280364"/>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spTree>
    <p:extLst>
      <p:ext uri="{BB962C8B-B14F-4D97-AF65-F5344CB8AC3E}">
        <p14:creationId xmlns:p14="http://schemas.microsoft.com/office/powerpoint/2010/main" val="3234540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B22FF015-BD02-41E1-8B2E-41BFE7A94A72}"/>
              </a:ext>
            </a:extLst>
          </p:cNvPr>
          <p:cNvSpPr/>
          <p:nvPr/>
        </p:nvSpPr>
        <p:spPr>
          <a:xfrm>
            <a:off x="7527234" y="923068"/>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FEF06E9A-286F-478D-A30C-663B2C7F563C}"/>
              </a:ext>
            </a:extLst>
          </p:cNvPr>
          <p:cNvSpPr/>
          <p:nvPr/>
        </p:nvSpPr>
        <p:spPr>
          <a:xfrm>
            <a:off x="8497082" y="1825492"/>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5A05F114-6313-469A-A98D-842509FBF025}"/>
              </a:ext>
            </a:extLst>
          </p:cNvPr>
          <p:cNvSpPr/>
          <p:nvPr/>
        </p:nvSpPr>
        <p:spPr>
          <a:xfrm>
            <a:off x="11214050"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569D5E1D-39E7-4141-9491-9C37909DEDCB}"/>
              </a:ext>
            </a:extLst>
          </p:cNvPr>
          <p:cNvSpPr/>
          <p:nvPr/>
        </p:nvSpPr>
        <p:spPr>
          <a:xfrm>
            <a:off x="5945427"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4191B2D7-092B-48C3-AD40-5AA12B9C9E71}"/>
              </a:ext>
            </a:extLst>
          </p:cNvPr>
          <p:cNvSpPr/>
          <p:nvPr/>
        </p:nvSpPr>
        <p:spPr>
          <a:xfrm>
            <a:off x="1984687" y="2753139"/>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034EA604-FB8D-45EB-A1FB-EB74A43C27BC}"/>
              </a:ext>
            </a:extLst>
          </p:cNvPr>
          <p:cNvSpPr/>
          <p:nvPr/>
        </p:nvSpPr>
        <p:spPr>
          <a:xfrm>
            <a:off x="1606999" y="2564295"/>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D638A69C-2BBE-42F8-A0D5-821322F2A7E1}"/>
              </a:ext>
            </a:extLst>
          </p:cNvPr>
          <p:cNvSpPr/>
          <p:nvPr/>
        </p:nvSpPr>
        <p:spPr>
          <a:xfrm>
            <a:off x="2928303" y="8094266"/>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C0575FFB-D389-4BD5-BEF9-85B1BEEA9454}"/>
              </a:ext>
            </a:extLst>
          </p:cNvPr>
          <p:cNvSpPr/>
          <p:nvPr/>
        </p:nvSpPr>
        <p:spPr>
          <a:xfrm>
            <a:off x="-2340320" y="8209495"/>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59440F23-7F9C-4DD4-A635-CBCAAFF69775}"/>
              </a:ext>
            </a:extLst>
          </p:cNvPr>
          <p:cNvSpPr txBox="1"/>
          <p:nvPr/>
        </p:nvSpPr>
        <p:spPr>
          <a:xfrm>
            <a:off x="2428808" y="350194"/>
            <a:ext cx="7275094" cy="523220"/>
          </a:xfrm>
          <a:prstGeom prst="rect">
            <a:avLst/>
          </a:prstGeom>
          <a:noFill/>
        </p:spPr>
        <p:txBody>
          <a:bodyPr wrap="square">
            <a:spAutoFit/>
          </a:bodyPr>
          <a:lstStyle/>
          <a:p>
            <a:r>
              <a:rPr lang="en-US" sz="2800" b="1" dirty="0">
                <a:solidFill>
                  <a:schemeClr val="bg1"/>
                </a:solidFill>
                <a:latin typeface="Berlin Sans FB Demi" pitchFamily="34" charset="0"/>
              </a:rPr>
              <a:t>Flowchart</a:t>
            </a:r>
            <a:r>
              <a:rPr lang="id-ID" sz="2800" b="1" dirty="0">
                <a:solidFill>
                  <a:schemeClr val="bg1"/>
                </a:solidFill>
                <a:latin typeface="Berlin Sans FB Demi" pitchFamily="34" charset="0"/>
              </a:rPr>
              <a:t> If-Else</a:t>
            </a:r>
            <a:endParaRPr lang="en-ID" sz="2800" dirty="0">
              <a:solidFill>
                <a:schemeClr val="bg1"/>
              </a:solidFill>
            </a:endParaRPr>
          </a:p>
        </p:txBody>
      </p:sp>
      <p:pic>
        <p:nvPicPr>
          <p:cNvPr id="13" name="Picture 12">
            <a:extLst>
              <a:ext uri="{FF2B5EF4-FFF2-40B4-BE49-F238E27FC236}">
                <a16:creationId xmlns:a16="http://schemas.microsoft.com/office/drawing/2014/main" id="{8F80BA72-5545-4AC7-9EBC-E68A5762579B}"/>
              </a:ext>
            </a:extLst>
          </p:cNvPr>
          <p:cNvPicPr>
            <a:picLocks noChangeAspect="1"/>
          </p:cNvPicPr>
          <p:nvPr/>
        </p:nvPicPr>
        <p:blipFill>
          <a:blip r:embed="rId2"/>
          <a:stretch>
            <a:fillRect/>
          </a:stretch>
        </p:blipFill>
        <p:spPr>
          <a:xfrm>
            <a:off x="1553102" y="2241551"/>
            <a:ext cx="9146755" cy="3017520"/>
          </a:xfrm>
          <a:prstGeom prst="rect">
            <a:avLst/>
          </a:prstGeom>
        </p:spPr>
      </p:pic>
      <p:sp>
        <p:nvSpPr>
          <p:cNvPr id="2" name="Google Shape;167;p12">
            <a:extLst>
              <a:ext uri="{FF2B5EF4-FFF2-40B4-BE49-F238E27FC236}">
                <a16:creationId xmlns:a16="http://schemas.microsoft.com/office/drawing/2014/main" id="{F3117E2E-2A78-3711-356A-E9322E91570E}"/>
              </a:ext>
            </a:extLst>
          </p:cNvPr>
          <p:cNvSpPr txBox="1">
            <a:spLocks/>
          </p:cNvSpPr>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4400"/>
              <a:buFont typeface="Overlock"/>
              <a:buNone/>
            </a:pPr>
            <a:r>
              <a:rPr lang="en-US" sz="4400" b="1" dirty="0">
                <a:latin typeface="Overlock"/>
                <a:ea typeface="Overlock"/>
                <a:cs typeface="Overlock"/>
                <a:sym typeface="Overlock"/>
              </a:rPr>
              <a:t>Flowchart If-Else</a:t>
            </a:r>
            <a:endParaRPr lang="en-US" sz="4400" dirty="0"/>
          </a:p>
        </p:txBody>
      </p:sp>
    </p:spTree>
    <p:extLst>
      <p:ext uri="{BB962C8B-B14F-4D97-AF65-F5344CB8AC3E}">
        <p14:creationId xmlns:p14="http://schemas.microsoft.com/office/powerpoint/2010/main" val="1293171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CC960E1-273C-40F9-8CAD-B98AADAF59E6}"/>
              </a:ext>
            </a:extLst>
          </p:cNvPr>
          <p:cNvSpPr/>
          <p:nvPr/>
        </p:nvSpPr>
        <p:spPr>
          <a:xfrm>
            <a:off x="6863344" y="1360718"/>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A7F1B1D1-47C0-4871-AD35-8A08D590C19E}"/>
              </a:ext>
            </a:extLst>
          </p:cNvPr>
          <p:cNvSpPr/>
          <p:nvPr/>
        </p:nvSpPr>
        <p:spPr>
          <a:xfrm>
            <a:off x="7539205" y="1823125"/>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3B9E24A7-888D-4E5C-B00E-C029086FBD70}"/>
              </a:ext>
            </a:extLst>
          </p:cNvPr>
          <p:cNvSpPr/>
          <p:nvPr/>
        </p:nvSpPr>
        <p:spPr>
          <a:xfrm>
            <a:off x="11214050"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F816DA43-9E66-4F7F-A3C2-47DE80291419}"/>
              </a:ext>
            </a:extLst>
          </p:cNvPr>
          <p:cNvSpPr/>
          <p:nvPr/>
        </p:nvSpPr>
        <p:spPr>
          <a:xfrm>
            <a:off x="5945427"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5758FC7A-7C58-42CE-852C-7D1C64254DF7}"/>
              </a:ext>
            </a:extLst>
          </p:cNvPr>
          <p:cNvSpPr/>
          <p:nvPr/>
        </p:nvSpPr>
        <p:spPr>
          <a:xfrm>
            <a:off x="712149" y="535484"/>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1CDEED0C-28C5-4B87-A1FE-80D927AAE061}"/>
              </a:ext>
            </a:extLst>
          </p:cNvPr>
          <p:cNvSpPr/>
          <p:nvPr/>
        </p:nvSpPr>
        <p:spPr>
          <a:xfrm>
            <a:off x="334461" y="346640"/>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DC57F742-0653-4632-8B09-93978B9DDE0B}"/>
              </a:ext>
            </a:extLst>
          </p:cNvPr>
          <p:cNvSpPr/>
          <p:nvPr/>
        </p:nvSpPr>
        <p:spPr>
          <a:xfrm>
            <a:off x="1655765"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B0AB6E65-592C-40AB-BB71-44BE88653B86}"/>
              </a:ext>
            </a:extLst>
          </p:cNvPr>
          <p:cNvSpPr/>
          <p:nvPr/>
        </p:nvSpPr>
        <p:spPr>
          <a:xfrm>
            <a:off x="-3612858"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785CA63A-6DE0-4496-830B-5F0EEC52D3CA}"/>
              </a:ext>
            </a:extLst>
          </p:cNvPr>
          <p:cNvSpPr txBox="1"/>
          <p:nvPr/>
        </p:nvSpPr>
        <p:spPr>
          <a:xfrm>
            <a:off x="3497179" y="657544"/>
            <a:ext cx="6160168" cy="584775"/>
          </a:xfrm>
          <a:prstGeom prst="rect">
            <a:avLst/>
          </a:prstGeom>
          <a:noFill/>
        </p:spPr>
        <p:txBody>
          <a:bodyPr wrap="square">
            <a:spAutoFit/>
          </a:bodyPr>
          <a:lstStyle/>
          <a:p>
            <a:r>
              <a:rPr lang="en-US" sz="3200" b="1" dirty="0" err="1">
                <a:solidFill>
                  <a:srgbClr val="002060"/>
                </a:solidFill>
                <a:latin typeface="Berlin Sans FB Demi" pitchFamily="34" charset="0"/>
              </a:rPr>
              <a:t>Contoh</a:t>
            </a:r>
            <a:r>
              <a:rPr lang="en-US" sz="3200" b="1" dirty="0">
                <a:solidFill>
                  <a:srgbClr val="002060"/>
                </a:solidFill>
                <a:latin typeface="Berlin Sans FB Demi" pitchFamily="34" charset="0"/>
              </a:rPr>
              <a:t> Kode Program</a:t>
            </a:r>
            <a:endParaRPr lang="en-ID" sz="3200" dirty="0">
              <a:solidFill>
                <a:srgbClr val="002060"/>
              </a:solidFill>
            </a:endParaRPr>
          </a:p>
        </p:txBody>
      </p:sp>
      <p:grpSp>
        <p:nvGrpSpPr>
          <p:cNvPr id="13" name="Group 12">
            <a:extLst>
              <a:ext uri="{FF2B5EF4-FFF2-40B4-BE49-F238E27FC236}">
                <a16:creationId xmlns:a16="http://schemas.microsoft.com/office/drawing/2014/main" id="{3FA606A1-FD14-4019-821B-CD08A5C470CA}"/>
              </a:ext>
            </a:extLst>
          </p:cNvPr>
          <p:cNvGrpSpPr/>
          <p:nvPr/>
        </p:nvGrpSpPr>
        <p:grpSpPr>
          <a:xfrm>
            <a:off x="8248740" y="2374792"/>
            <a:ext cx="3504061" cy="1746411"/>
            <a:chOff x="6852735" y="2229161"/>
            <a:chExt cx="4869623" cy="2427002"/>
          </a:xfrm>
        </p:grpSpPr>
        <p:sp>
          <p:nvSpPr>
            <p:cNvPr id="14" name="Rectangle: Rounded Corners 13">
              <a:extLst>
                <a:ext uri="{FF2B5EF4-FFF2-40B4-BE49-F238E27FC236}">
                  <a16:creationId xmlns:a16="http://schemas.microsoft.com/office/drawing/2014/main" id="{D28E0600-FD49-44C2-9FE6-F6B9AF527B52}"/>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EDFABBF-21B6-44CD-BD01-1EBED78583D0}"/>
                </a:ext>
              </a:extLst>
            </p:cNvPr>
            <p:cNvSpPr/>
            <p:nvPr/>
          </p:nvSpPr>
          <p:spPr>
            <a:xfrm>
              <a:off x="6852735" y="2229161"/>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Input : </a:t>
              </a:r>
            </a:p>
            <a:p>
              <a:r>
                <a:rPr lang="fi-FI" dirty="0">
                  <a:solidFill>
                    <a:srgbClr val="FF0000"/>
                  </a:solidFill>
                  <a:latin typeface="Comic Sans MS" panose="030F0702030302020204" pitchFamily="66" charset="0"/>
                </a:rPr>
                <a:t>Suhu = 15</a:t>
              </a:r>
            </a:p>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Output :</a:t>
              </a:r>
            </a:p>
            <a:p>
              <a:r>
                <a:rPr lang="en-US" dirty="0">
                  <a:solidFill>
                    <a:srgbClr val="FF0000"/>
                  </a:solidFill>
                  <a:latin typeface="Comic Sans MS" panose="030F0702030302020204" pitchFamily="66" charset="0"/>
                </a:rPr>
                <a:t>“</a:t>
              </a:r>
              <a:r>
                <a:rPr lang="en-US" dirty="0" err="1">
                  <a:solidFill>
                    <a:srgbClr val="FF0000"/>
                  </a:solidFill>
                  <a:latin typeface="Comic Sans MS" panose="030F0702030302020204" pitchFamily="66" charset="0"/>
                </a:rPr>
                <a:t>Silahkan</a:t>
              </a:r>
              <a:r>
                <a:rPr lang="en-US" dirty="0">
                  <a:solidFill>
                    <a:srgbClr val="FF0000"/>
                  </a:solidFill>
                  <a:latin typeface="Comic Sans MS" panose="030F0702030302020204" pitchFamily="66" charset="0"/>
                </a:rPr>
                <a:t> </a:t>
              </a:r>
              <a:r>
                <a:rPr lang="en-US" dirty="0" err="1">
                  <a:solidFill>
                    <a:srgbClr val="FF0000"/>
                  </a:solidFill>
                  <a:latin typeface="Comic Sans MS" panose="030F0702030302020204" pitchFamily="66" charset="0"/>
                </a:rPr>
                <a:t>pakai</a:t>
              </a:r>
              <a:r>
                <a:rPr lang="en-US" dirty="0">
                  <a:solidFill>
                    <a:srgbClr val="FF0000"/>
                  </a:solidFill>
                  <a:latin typeface="Comic Sans MS" panose="030F0702030302020204" pitchFamily="66" charset="0"/>
                </a:rPr>
                <a:t> </a:t>
              </a:r>
              <a:r>
                <a:rPr lang="en-US" dirty="0" err="1">
                  <a:solidFill>
                    <a:srgbClr val="FF0000"/>
                  </a:solidFill>
                  <a:latin typeface="Comic Sans MS" panose="030F0702030302020204" pitchFamily="66" charset="0"/>
                </a:rPr>
                <a:t>jaket</a:t>
              </a:r>
              <a:r>
                <a:rPr lang="en-US" dirty="0">
                  <a:solidFill>
                    <a:srgbClr val="FF0000"/>
                  </a:solidFill>
                  <a:latin typeface="Comic Sans MS" panose="030F0702030302020204" pitchFamily="66" charset="0"/>
                </a:rPr>
                <a:t>”</a:t>
              </a:r>
            </a:p>
          </p:txBody>
        </p:sp>
        <p:cxnSp>
          <p:nvCxnSpPr>
            <p:cNvPr id="16" name="Straight Connector 15">
              <a:extLst>
                <a:ext uri="{FF2B5EF4-FFF2-40B4-BE49-F238E27FC236}">
                  <a16:creationId xmlns:a16="http://schemas.microsoft.com/office/drawing/2014/main" id="{EAC5424D-3BF2-4DFD-9C49-F8DB8AC21B58}"/>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B5B06CD-9D00-4A0B-9CBB-E45C36CF9537}"/>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2461A75-3C8C-4EF4-A9C3-1253C1CDF185}"/>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F1C9DBC-4556-41AB-95FF-C35BB183D6E4}"/>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555BCEF-7D9E-4108-93A2-21B629B706F1}"/>
                </a:ext>
              </a:extLst>
            </p:cNvPr>
            <p:cNvSpPr txBox="1"/>
            <p:nvPr/>
          </p:nvSpPr>
          <p:spPr>
            <a:xfrm>
              <a:off x="6926164" y="2280363"/>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grpSp>
        <p:nvGrpSpPr>
          <p:cNvPr id="21" name="Group 20">
            <a:extLst>
              <a:ext uri="{FF2B5EF4-FFF2-40B4-BE49-F238E27FC236}">
                <a16:creationId xmlns:a16="http://schemas.microsoft.com/office/drawing/2014/main" id="{647DB93C-06F7-4E82-B18C-0A4C724333EA}"/>
              </a:ext>
            </a:extLst>
          </p:cNvPr>
          <p:cNvGrpSpPr/>
          <p:nvPr/>
        </p:nvGrpSpPr>
        <p:grpSpPr>
          <a:xfrm>
            <a:off x="8293930" y="4454045"/>
            <a:ext cx="3504061" cy="1746411"/>
            <a:chOff x="6852735" y="2229161"/>
            <a:chExt cx="4869623" cy="2427002"/>
          </a:xfrm>
        </p:grpSpPr>
        <p:sp>
          <p:nvSpPr>
            <p:cNvPr id="22" name="Rectangle: Rounded Corners 21">
              <a:extLst>
                <a:ext uri="{FF2B5EF4-FFF2-40B4-BE49-F238E27FC236}">
                  <a16:creationId xmlns:a16="http://schemas.microsoft.com/office/drawing/2014/main" id="{D1679B62-710D-4A9A-8504-D0CE53D4AA04}"/>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44F91D1E-F1D5-46C8-AE3C-E4FBBCD37B3E}"/>
                </a:ext>
              </a:extLst>
            </p:cNvPr>
            <p:cNvSpPr/>
            <p:nvPr/>
          </p:nvSpPr>
          <p:spPr>
            <a:xfrm>
              <a:off x="6852735" y="2229161"/>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Input : </a:t>
              </a:r>
            </a:p>
            <a:p>
              <a:r>
                <a:rPr lang="fi-FI" dirty="0">
                  <a:solidFill>
                    <a:srgbClr val="FF0000"/>
                  </a:solidFill>
                  <a:latin typeface="Comic Sans MS" panose="030F0702030302020204" pitchFamily="66" charset="0"/>
                </a:rPr>
                <a:t>Suhu = 18</a:t>
              </a:r>
            </a:p>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Output :</a:t>
              </a:r>
            </a:p>
            <a:p>
              <a:r>
                <a:rPr lang="fi-FI" dirty="0">
                  <a:solidFill>
                    <a:srgbClr val="FF0000"/>
                  </a:solidFill>
                  <a:latin typeface="Comic Sans MS" panose="030F0702030302020204" pitchFamily="66" charset="0"/>
                </a:rPr>
                <a:t>”silahkan pakai topi”</a:t>
              </a:r>
            </a:p>
          </p:txBody>
        </p:sp>
        <p:cxnSp>
          <p:nvCxnSpPr>
            <p:cNvPr id="24" name="Straight Connector 23">
              <a:extLst>
                <a:ext uri="{FF2B5EF4-FFF2-40B4-BE49-F238E27FC236}">
                  <a16:creationId xmlns:a16="http://schemas.microsoft.com/office/drawing/2014/main" id="{CFF93F54-8D6C-4B29-BDD3-D8FFD3D7DC85}"/>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BFE1305-E9A5-4A10-88BE-695037BE84FD}"/>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38163F0-0FE1-4F29-8D58-DC24425403B4}"/>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7A7B225-86CA-47A9-ABAE-A80756566614}"/>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2A5806E-B325-4144-B5E0-63C50EF9DC30}"/>
                </a:ext>
              </a:extLst>
            </p:cNvPr>
            <p:cNvSpPr txBox="1"/>
            <p:nvPr/>
          </p:nvSpPr>
          <p:spPr>
            <a:xfrm>
              <a:off x="6926164" y="2280363"/>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pic>
        <p:nvPicPr>
          <p:cNvPr id="2" name="Picture 1">
            <a:extLst>
              <a:ext uri="{FF2B5EF4-FFF2-40B4-BE49-F238E27FC236}">
                <a16:creationId xmlns:a16="http://schemas.microsoft.com/office/drawing/2014/main" id="{F48B797E-AA46-BD38-54F9-858DB6B99F92}"/>
              </a:ext>
            </a:extLst>
          </p:cNvPr>
          <p:cNvPicPr>
            <a:picLocks noChangeAspect="1"/>
          </p:cNvPicPr>
          <p:nvPr/>
        </p:nvPicPr>
        <p:blipFill>
          <a:blip r:embed="rId2"/>
          <a:stretch>
            <a:fillRect/>
          </a:stretch>
        </p:blipFill>
        <p:spPr>
          <a:xfrm>
            <a:off x="1050079" y="1876253"/>
            <a:ext cx="5936136" cy="4366581"/>
          </a:xfrm>
          <a:prstGeom prst="rect">
            <a:avLst/>
          </a:prstGeom>
        </p:spPr>
      </p:pic>
    </p:spTree>
    <p:extLst>
      <p:ext uri="{BB962C8B-B14F-4D97-AF65-F5344CB8AC3E}">
        <p14:creationId xmlns:p14="http://schemas.microsoft.com/office/powerpoint/2010/main" val="2573271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1300" fill="hold"/>
                                        <p:tgtEl>
                                          <p:spTgt spid="21"/>
                                        </p:tgtEl>
                                        <p:attrNameLst>
                                          <p:attrName>ppt_w</p:attrName>
                                        </p:attrNameLst>
                                      </p:cBhvr>
                                      <p:tavLst>
                                        <p:tav tm="0">
                                          <p:val>
                                            <p:fltVal val="0"/>
                                          </p:val>
                                        </p:tav>
                                        <p:tav tm="100000">
                                          <p:val>
                                            <p:strVal val="#ppt_w"/>
                                          </p:val>
                                        </p:tav>
                                      </p:tavLst>
                                    </p:anim>
                                    <p:anim calcmode="lin" valueType="num">
                                      <p:cBhvr>
                                        <p:cTn id="15" dur="1300" fill="hold"/>
                                        <p:tgtEl>
                                          <p:spTgt spid="21"/>
                                        </p:tgtEl>
                                        <p:attrNameLst>
                                          <p:attrName>ppt_h</p:attrName>
                                        </p:attrNameLst>
                                      </p:cBhvr>
                                      <p:tavLst>
                                        <p:tav tm="0">
                                          <p:val>
                                            <p:fltVal val="0"/>
                                          </p:val>
                                        </p:tav>
                                        <p:tav tm="100000">
                                          <p:val>
                                            <p:strVal val="#ppt_h"/>
                                          </p:val>
                                        </p:tav>
                                      </p:tavLst>
                                    </p:anim>
                                    <p:animEffect transition="in" filter="fade">
                                      <p:cBhvr>
                                        <p:cTn id="16" dur="1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2648441-9843-FCD3-E9A8-BA76C0C5A05A}"/>
              </a:ext>
            </a:extLst>
          </p:cNvPr>
          <p:cNvGrpSpPr/>
          <p:nvPr/>
        </p:nvGrpSpPr>
        <p:grpSpPr>
          <a:xfrm>
            <a:off x="411537" y="874971"/>
            <a:ext cx="9322902" cy="5568658"/>
            <a:chOff x="6852735" y="2229162"/>
            <a:chExt cx="4869623" cy="2427001"/>
          </a:xfrm>
        </p:grpSpPr>
        <p:sp>
          <p:nvSpPr>
            <p:cNvPr id="4" name="Rectangle: Rounded Corners 11">
              <a:extLst>
                <a:ext uri="{FF2B5EF4-FFF2-40B4-BE49-F238E27FC236}">
                  <a16:creationId xmlns:a16="http://schemas.microsoft.com/office/drawing/2014/main" id="{041B534F-6A15-E5F5-6A33-0AE2E30471D7}"/>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Rounded Corners 12">
              <a:extLst>
                <a:ext uri="{FF2B5EF4-FFF2-40B4-BE49-F238E27FC236}">
                  <a16:creationId xmlns:a16="http://schemas.microsoft.com/office/drawing/2014/main" id="{329B4164-F8EF-740E-2510-FF54CC216BA9}"/>
                </a:ext>
              </a:extLst>
            </p:cNvPr>
            <p:cNvSpPr/>
            <p:nvPr/>
          </p:nvSpPr>
          <p:spPr>
            <a:xfrm>
              <a:off x="6852735" y="2229162"/>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fi-FI" dirty="0">
                <a:solidFill>
                  <a:srgbClr val="FF0000"/>
                </a:solidFill>
                <a:latin typeface="Comic Sans MS" panose="030F0702030302020204" pitchFamily="66" charset="0"/>
              </a:endParaRPr>
            </a:p>
            <a:p>
              <a:pPr>
                <a:lnSpc>
                  <a:spcPct val="150000"/>
                </a:lnSpc>
              </a:pPr>
              <a:endParaRPr lang="fi-FI" sz="1800" dirty="0">
                <a:solidFill>
                  <a:srgbClr val="FF0000"/>
                </a:solidFill>
                <a:latin typeface="Comic Sans MS" panose="030F0702030302020204" pitchFamily="66" charset="0"/>
              </a:endParaRPr>
            </a:p>
            <a:p>
              <a:pPr>
                <a:lnSpc>
                  <a:spcPct val="150000"/>
                </a:lnSpc>
              </a:pPr>
              <a:r>
                <a:rPr lang="fi-FI" sz="2800" dirty="0" err="1">
                  <a:solidFill>
                    <a:srgbClr val="FF0000"/>
                  </a:solidFill>
                  <a:latin typeface="Comic Sans MS" panose="030F0702030302020204" pitchFamily="66" charset="0"/>
                </a:rPr>
                <a:t>if</a:t>
              </a:r>
              <a:r>
                <a:rPr lang="fi-FI" sz="2800" dirty="0">
                  <a:solidFill>
                    <a:srgbClr val="FF0000"/>
                  </a:solidFill>
                  <a:latin typeface="Comic Sans MS" panose="030F0702030302020204" pitchFamily="66" charset="0"/>
                </a:rPr>
                <a:t> (</a:t>
              </a:r>
              <a:r>
                <a:rPr lang="fi-FI" sz="2800" b="1" dirty="0" err="1">
                  <a:solidFill>
                    <a:srgbClr val="002060"/>
                  </a:solidFill>
                  <a:latin typeface="Comic Sans MS" panose="030F0702030302020204" pitchFamily="66" charset="0"/>
                </a:rPr>
                <a:t>nilaiKartu</a:t>
              </a:r>
              <a:r>
                <a:rPr lang="fi-FI" sz="2800" b="1" dirty="0">
                  <a:solidFill>
                    <a:srgbClr val="002060"/>
                  </a:solidFill>
                  <a:latin typeface="Comic Sans MS" panose="030F0702030302020204" pitchFamily="66" charset="0"/>
                </a:rPr>
                <a:t>&gt;=5</a:t>
              </a:r>
              <a:r>
                <a:rPr lang="fi-FI" sz="2800" dirty="0">
                  <a:solidFill>
                    <a:srgbClr val="FF0000"/>
                  </a:solidFill>
                  <a:latin typeface="Comic Sans MS" panose="030F0702030302020204" pitchFamily="66" charset="0"/>
                </a:rPr>
                <a:t>) {</a:t>
              </a:r>
            </a:p>
            <a:p>
              <a:pPr marL="352425">
                <a:lnSpc>
                  <a:spcPct val="150000"/>
                </a:lnSpc>
              </a:pPr>
              <a:r>
                <a:rPr lang="fi-FI" sz="2800" dirty="0">
                  <a:solidFill>
                    <a:srgbClr val="FF0000"/>
                  </a:solidFill>
                  <a:latin typeface="Comic Sans MS" panose="030F0702030302020204" pitchFamily="66" charset="0"/>
                </a:rPr>
                <a:t>”TEPUK TANGAN”</a:t>
              </a:r>
            </a:p>
            <a:p>
              <a:pPr>
                <a:lnSpc>
                  <a:spcPct val="150000"/>
                </a:lnSpc>
              </a:pPr>
              <a:r>
                <a:rPr lang="fi-FI" sz="2800" dirty="0">
                  <a:solidFill>
                    <a:srgbClr val="FF0000"/>
                  </a:solidFill>
                  <a:latin typeface="Comic Sans MS" panose="030F0702030302020204" pitchFamily="66" charset="0"/>
                </a:rPr>
                <a:t>} </a:t>
              </a:r>
            </a:p>
            <a:p>
              <a:pPr>
                <a:lnSpc>
                  <a:spcPct val="150000"/>
                </a:lnSpc>
              </a:pPr>
              <a:r>
                <a:rPr lang="fi-FI" sz="2800" dirty="0">
                  <a:solidFill>
                    <a:srgbClr val="FF0000"/>
                  </a:solidFill>
                  <a:latin typeface="Comic Sans MS" panose="030F0702030302020204" pitchFamily="66" charset="0"/>
                </a:rPr>
                <a:t>else{</a:t>
              </a:r>
            </a:p>
            <a:p>
              <a:pPr>
                <a:lnSpc>
                  <a:spcPct val="150000"/>
                </a:lnSpc>
              </a:pPr>
              <a:r>
                <a:rPr lang="fi-FI" sz="2800" dirty="0">
                  <a:solidFill>
                    <a:srgbClr val="FF0000"/>
                  </a:solidFill>
                  <a:latin typeface="Comic Sans MS" panose="030F0702030302020204" pitchFamily="66" charset="0"/>
                </a:rPr>
                <a:t>    ”HENTAK KAKI”</a:t>
              </a:r>
            </a:p>
            <a:p>
              <a:pPr>
                <a:lnSpc>
                  <a:spcPct val="150000"/>
                </a:lnSpc>
              </a:pPr>
              <a:r>
                <a:rPr lang="fi-FI" sz="2800" dirty="0">
                  <a:solidFill>
                    <a:srgbClr val="FF0000"/>
                  </a:solidFill>
                  <a:latin typeface="Comic Sans MS" panose="030F0702030302020204" pitchFamily="66" charset="0"/>
                </a:rPr>
                <a:t>}</a:t>
              </a:r>
            </a:p>
            <a:p>
              <a:pPr>
                <a:lnSpc>
                  <a:spcPct val="150000"/>
                </a:lnSpc>
              </a:pPr>
              <a:endParaRPr lang="en-US" sz="1800" dirty="0">
                <a:solidFill>
                  <a:srgbClr val="FF0000"/>
                </a:solidFill>
                <a:latin typeface="Comic Sans MS" panose="030F0702030302020204" pitchFamily="66" charset="0"/>
              </a:endParaRPr>
            </a:p>
          </p:txBody>
        </p:sp>
        <p:cxnSp>
          <p:nvCxnSpPr>
            <p:cNvPr id="6" name="Straight Connector 5">
              <a:extLst>
                <a:ext uri="{FF2B5EF4-FFF2-40B4-BE49-F238E27FC236}">
                  <a16:creationId xmlns:a16="http://schemas.microsoft.com/office/drawing/2014/main" id="{5443F1AC-4043-9DEF-981C-9B37B719B9A7}"/>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9C11DFF-2A9D-312C-5C89-A91B33FB1FE5}"/>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BA4863-71AD-BAA5-7DCF-7F765290B31C}"/>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4B68F27-5068-4235-3E81-5EF1E1E7C70F}"/>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3E1951E-511F-3A80-1B4D-6DE298498F6A}"/>
                </a:ext>
              </a:extLst>
            </p:cNvPr>
            <p:cNvSpPr txBox="1"/>
            <p:nvPr/>
          </p:nvSpPr>
          <p:spPr>
            <a:xfrm>
              <a:off x="6926164" y="2280364"/>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pic>
        <p:nvPicPr>
          <p:cNvPr id="2050" name="Picture 2">
            <a:extLst>
              <a:ext uri="{FF2B5EF4-FFF2-40B4-BE49-F238E27FC236}">
                <a16:creationId xmlns:a16="http://schemas.microsoft.com/office/drawing/2014/main" id="{15E30C7B-E998-E7D4-59B3-A06921848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539" y="3112587"/>
            <a:ext cx="25400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844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 calcmode="lin" valueType="num">
                                      <p:cBhvr additive="base">
                                        <p:cTn id="14" dur="500" fill="hold"/>
                                        <p:tgtEl>
                                          <p:spTgt spid="2050"/>
                                        </p:tgtEl>
                                        <p:attrNameLst>
                                          <p:attrName>ppt_x</p:attrName>
                                        </p:attrNameLst>
                                      </p:cBhvr>
                                      <p:tavLst>
                                        <p:tav tm="0">
                                          <p:val>
                                            <p:strVal val="#ppt_x"/>
                                          </p:val>
                                        </p:tav>
                                        <p:tav tm="100000">
                                          <p:val>
                                            <p:strVal val="#ppt_x"/>
                                          </p:val>
                                        </p:tav>
                                      </p:tavLst>
                                    </p:anim>
                                    <p:anim calcmode="lin" valueType="num">
                                      <p:cBhvr additive="base">
                                        <p:cTn id="15"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a:latin typeface="Overlock"/>
                <a:ea typeface="Overlock"/>
                <a:cs typeface="Overlock"/>
                <a:sym typeface="Overlock"/>
              </a:rPr>
              <a:t>Tujuan Pembelajaran</a:t>
            </a:r>
            <a:endParaRPr/>
          </a:p>
        </p:txBody>
      </p:sp>
      <p:sp>
        <p:nvSpPr>
          <p:cNvPr id="91" name="Google Shape;91;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 indent="0">
              <a:buNone/>
            </a:pPr>
            <a:r>
              <a:rPr lang="id-ID" sz="2800" dirty="0">
                <a:effectLst/>
                <a:latin typeface="Calibri" panose="020F0502020204030204" pitchFamily="34" charset="0"/>
                <a:ea typeface="Calibri" panose="020F0502020204030204" pitchFamily="34" charset="0"/>
              </a:rPr>
              <a:t>Mahasiswa mampu menjelaskan tentang konsep pemilihan sederhana, serta mampu menuliskan algoritma pemilihan untuk menyelesaikan studi kasus dengan menggunakan </a:t>
            </a:r>
            <a:r>
              <a:rPr lang="id-ID" sz="2800" dirty="0" err="1">
                <a:effectLst/>
                <a:latin typeface="Calibri" panose="020F0502020204030204" pitchFamily="34" charset="0"/>
                <a:ea typeface="Calibri" panose="020F0502020204030204" pitchFamily="34" charset="0"/>
              </a:rPr>
              <a:t>flowchart</a:t>
            </a:r>
            <a:r>
              <a:rPr lang="id-ID" sz="2800" dirty="0">
                <a:effectLst/>
                <a:latin typeface="Calibri" panose="020F0502020204030204" pitchFamily="34" charset="0"/>
                <a:ea typeface="Calibri" panose="020F0502020204030204" pitchFamily="34" charset="0"/>
              </a:rPr>
              <a:t> </a:t>
            </a:r>
            <a:endParaRPr lang="id-ID" sz="28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4"/>
          <p:cNvSpPr/>
          <p:nvPr/>
        </p:nvSpPr>
        <p:spPr>
          <a:xfrm>
            <a:off x="1346723" y="2492897"/>
            <a:ext cx="8544949" cy="2308324"/>
          </a:xfrm>
          <a:prstGeom prst="rect">
            <a:avLst/>
          </a:prstGeom>
          <a:solidFill>
            <a:srgbClr val="D0CEC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chemeClr val="dk1"/>
                </a:solidFill>
                <a:latin typeface="Overlock"/>
                <a:ea typeface="Overlock"/>
                <a:cs typeface="Overlock"/>
                <a:sym typeface="Overlock"/>
              </a:rPr>
              <a:t>Struktur Pemilihan</a:t>
            </a:r>
            <a:endParaRPr sz="4800" b="1">
              <a:solidFill>
                <a:schemeClr val="dk1"/>
              </a:solidFill>
              <a:latin typeface="Overlock"/>
              <a:ea typeface="Overlock"/>
              <a:cs typeface="Overlock"/>
              <a:sym typeface="Overlock"/>
            </a:endParaRPr>
          </a:p>
          <a:p>
            <a:pPr marL="0" marR="0" lvl="0" indent="0" algn="ctr" rtl="0">
              <a:spcBef>
                <a:spcPts val="0"/>
              </a:spcBef>
              <a:spcAft>
                <a:spcPts val="0"/>
              </a:spcAft>
              <a:buNone/>
            </a:pPr>
            <a:r>
              <a:rPr lang="en-US" sz="4800" b="1" cap="none">
                <a:solidFill>
                  <a:schemeClr val="dk1"/>
                </a:solidFill>
                <a:latin typeface="Overlock"/>
                <a:ea typeface="Overlock"/>
                <a:cs typeface="Overlock"/>
                <a:sym typeface="Overlock"/>
              </a:rPr>
              <a:t>IF….ELSE </a:t>
            </a:r>
            <a:endParaRPr sz="4800" b="1" cap="none">
              <a:solidFill>
                <a:schemeClr val="dk1"/>
              </a:solidFill>
              <a:latin typeface="Overlock"/>
              <a:ea typeface="Overlock"/>
              <a:cs typeface="Overlock"/>
              <a:sym typeface="Overlock"/>
            </a:endParaRPr>
          </a:p>
          <a:p>
            <a:pPr marL="0" marR="0" lvl="0" indent="0" algn="ctr" rtl="0">
              <a:spcBef>
                <a:spcPts val="0"/>
              </a:spcBef>
              <a:spcAft>
                <a:spcPts val="0"/>
              </a:spcAft>
              <a:buNone/>
            </a:pPr>
            <a:r>
              <a:rPr lang="en-US" sz="4800" b="1" cap="none">
                <a:solidFill>
                  <a:schemeClr val="dk1"/>
                </a:solidFill>
                <a:latin typeface="Overlock"/>
                <a:ea typeface="Overlock"/>
                <a:cs typeface="Overlock"/>
                <a:sym typeface="Overlock"/>
              </a:rPr>
              <a:t>IF...ELSE...</a:t>
            </a:r>
            <a:endParaRPr sz="4800" b="1" cap="none">
              <a:solidFill>
                <a:schemeClr val="dk1"/>
              </a:solidFill>
              <a:latin typeface="Overlock"/>
              <a:ea typeface="Overlock"/>
              <a:cs typeface="Overlock"/>
              <a:sym typeface="Overlo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a:latin typeface="Overlock"/>
                <a:ea typeface="Overlock"/>
                <a:cs typeface="Overlock"/>
                <a:sym typeface="Overlock"/>
              </a:rPr>
              <a:t>Pemilihan If...else if...else</a:t>
            </a:r>
            <a:endParaRPr/>
          </a:p>
        </p:txBody>
      </p:sp>
      <p:sp>
        <p:nvSpPr>
          <p:cNvPr id="186" name="Google Shape;186;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Bentuk umum:</a:t>
            </a:r>
            <a:endParaRPr/>
          </a:p>
          <a:p>
            <a:pPr marL="228600" lvl="0" indent="-50800" algn="l" rtl="0">
              <a:lnSpc>
                <a:spcPct val="90000"/>
              </a:lnSpc>
              <a:spcBef>
                <a:spcPts val="1000"/>
              </a:spcBef>
              <a:spcAft>
                <a:spcPts val="0"/>
              </a:spcAft>
              <a:buClr>
                <a:schemeClr val="dk1"/>
              </a:buClr>
              <a:buSzPts val="2800"/>
              <a:buNone/>
            </a:pPr>
            <a:endParaRPr/>
          </a:p>
        </p:txBody>
      </p:sp>
      <p:pic>
        <p:nvPicPr>
          <p:cNvPr id="187" name="Google Shape;187;p15"/>
          <p:cNvPicPr preferRelativeResize="0"/>
          <p:nvPr/>
        </p:nvPicPr>
        <p:blipFill rotWithShape="1">
          <a:blip r:embed="rId3">
            <a:alphaModFix/>
          </a:blip>
          <a:srcRect/>
          <a:stretch/>
        </p:blipFill>
        <p:spPr>
          <a:xfrm>
            <a:off x="1103445" y="1519619"/>
            <a:ext cx="3556000" cy="5076825"/>
          </a:xfrm>
          <a:prstGeom prst="rect">
            <a:avLst/>
          </a:prstGeom>
          <a:noFill/>
          <a:ln>
            <a:noFill/>
          </a:ln>
        </p:spPr>
      </p:pic>
      <p:sp>
        <p:nvSpPr>
          <p:cNvPr id="2" name="Text Placeholder 18">
            <a:extLst>
              <a:ext uri="{FF2B5EF4-FFF2-40B4-BE49-F238E27FC236}">
                <a16:creationId xmlns:a16="http://schemas.microsoft.com/office/drawing/2014/main" id="{ED5E6E54-E252-F692-994A-3E2360C43005}"/>
              </a:ext>
            </a:extLst>
          </p:cNvPr>
          <p:cNvSpPr txBox="1">
            <a:spLocks/>
          </p:cNvSpPr>
          <p:nvPr/>
        </p:nvSpPr>
        <p:spPr>
          <a:xfrm>
            <a:off x="5065486" y="1825625"/>
            <a:ext cx="6288314"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b="1"/>
              <a:t>pernyataan 1</a:t>
            </a:r>
            <a:r>
              <a:rPr lang="en-US" sz="2400"/>
              <a:t> akan </a:t>
            </a:r>
            <a:r>
              <a:rPr lang="en-US" sz="2400" b="1"/>
              <a:t>dijalanka</a:t>
            </a:r>
            <a:r>
              <a:rPr lang="en-US" sz="2400"/>
              <a:t>n apabila </a:t>
            </a:r>
            <a:r>
              <a:rPr lang="en-US" sz="2400" b="1"/>
              <a:t>“kondisi 1</a:t>
            </a:r>
            <a:r>
              <a:rPr lang="en-US" sz="2400"/>
              <a:t>” bernilai </a:t>
            </a:r>
            <a:r>
              <a:rPr lang="en-US" sz="2400" b="1"/>
              <a:t>BENAR</a:t>
            </a:r>
            <a:r>
              <a:rPr lang="en-US" sz="2400"/>
              <a:t>. </a:t>
            </a:r>
          </a:p>
          <a:p>
            <a:r>
              <a:rPr lang="en-US" sz="2400"/>
              <a:t>JIka </a:t>
            </a:r>
            <a:r>
              <a:rPr lang="en-US" sz="2400" b="1"/>
              <a:t>“kondisi 1</a:t>
            </a:r>
            <a:r>
              <a:rPr lang="en-US" sz="2400"/>
              <a:t>” bernilai </a:t>
            </a:r>
            <a:r>
              <a:rPr lang="en-US" sz="2400" b="1"/>
              <a:t>SALAH</a:t>
            </a:r>
            <a:r>
              <a:rPr lang="en-US" sz="2400"/>
              <a:t>, maka akan </a:t>
            </a:r>
            <a:r>
              <a:rPr lang="en-US" sz="2400" b="1"/>
              <a:t>dicek “kondisi 2”. </a:t>
            </a:r>
            <a:r>
              <a:rPr lang="en-US" sz="2400"/>
              <a:t>Jika “</a:t>
            </a:r>
            <a:r>
              <a:rPr lang="en-US" sz="2400" b="1"/>
              <a:t>kondisi 2” BENAR </a:t>
            </a:r>
            <a:r>
              <a:rPr lang="en-US" sz="2400"/>
              <a:t>maka akan dijalankan </a:t>
            </a:r>
            <a:r>
              <a:rPr lang="en-US" sz="2400" b="1"/>
              <a:t>statement 2</a:t>
            </a:r>
            <a:r>
              <a:rPr lang="en-US" sz="2400"/>
              <a:t>, begitu seterusnya. </a:t>
            </a:r>
          </a:p>
          <a:p>
            <a:r>
              <a:rPr lang="en-US" sz="2400"/>
              <a:t>Dan apabila </a:t>
            </a:r>
            <a:r>
              <a:rPr lang="en-US" sz="2400" b="1"/>
              <a:t>tidak ada </a:t>
            </a:r>
            <a:r>
              <a:rPr lang="en-US" sz="2400"/>
              <a:t>satupun </a:t>
            </a:r>
            <a:r>
              <a:rPr lang="en-US" sz="2400" b="1"/>
              <a:t>syarat</a:t>
            </a:r>
            <a:r>
              <a:rPr lang="en-US" sz="2400"/>
              <a:t> yang </a:t>
            </a:r>
            <a:r>
              <a:rPr lang="en-US" sz="2400" b="1"/>
              <a:t>terpenuhi</a:t>
            </a:r>
            <a:r>
              <a:rPr lang="en-US" sz="2400"/>
              <a:t>, barulah </a:t>
            </a:r>
            <a:r>
              <a:rPr lang="en-US" sz="2400" b="1"/>
              <a:t>statement X</a:t>
            </a:r>
            <a:r>
              <a:rPr lang="en-US" sz="2400"/>
              <a:t> akan </a:t>
            </a:r>
            <a:r>
              <a:rPr lang="en-US" sz="2400" b="1"/>
              <a:t>dikerjakan</a:t>
            </a:r>
            <a:r>
              <a:rPr lang="en-US" sz="2400"/>
              <a:t>. </a:t>
            </a:r>
          </a:p>
          <a:p>
            <a:endParaRPr lang="en-ID"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a:latin typeface="Overlock"/>
                <a:ea typeface="Overlock"/>
                <a:cs typeface="Overlock"/>
                <a:sym typeface="Overlock"/>
              </a:rPr>
              <a:t>Flowchart</a:t>
            </a:r>
            <a:endParaRPr/>
          </a:p>
        </p:txBody>
      </p:sp>
      <p:sp>
        <p:nvSpPr>
          <p:cNvPr id="194" name="Google Shape;194;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95" name="Google Shape;195;p16"/>
          <p:cNvPicPr preferRelativeResize="0"/>
          <p:nvPr/>
        </p:nvPicPr>
        <p:blipFill rotWithShape="1">
          <a:blip r:embed="rId3">
            <a:alphaModFix/>
          </a:blip>
          <a:srcRect/>
          <a:stretch/>
        </p:blipFill>
        <p:spPr>
          <a:xfrm>
            <a:off x="4079777" y="332656"/>
            <a:ext cx="6989001" cy="58465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06AD9AC-725B-42CA-8D2E-B87B66074A09}"/>
              </a:ext>
            </a:extLst>
          </p:cNvPr>
          <p:cNvSpPr/>
          <p:nvPr/>
        </p:nvSpPr>
        <p:spPr>
          <a:xfrm>
            <a:off x="5607496" y="1719375"/>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4FF3F11E-5189-413F-BAC7-A913B0076228}"/>
              </a:ext>
            </a:extLst>
          </p:cNvPr>
          <p:cNvSpPr/>
          <p:nvPr/>
        </p:nvSpPr>
        <p:spPr>
          <a:xfrm>
            <a:off x="9656022" y="1697200"/>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6A6EBE7E-E790-4418-890F-23414F46D377}"/>
              </a:ext>
            </a:extLst>
          </p:cNvPr>
          <p:cNvSpPr/>
          <p:nvPr/>
        </p:nvSpPr>
        <p:spPr>
          <a:xfrm>
            <a:off x="11214050"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F54242DF-5CF9-436D-BEA9-E5467AE1B3C4}"/>
              </a:ext>
            </a:extLst>
          </p:cNvPr>
          <p:cNvSpPr/>
          <p:nvPr/>
        </p:nvSpPr>
        <p:spPr>
          <a:xfrm>
            <a:off x="5945427"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55AF6F05-BE90-4838-B689-1D3E9C6D5578}"/>
              </a:ext>
            </a:extLst>
          </p:cNvPr>
          <p:cNvSpPr/>
          <p:nvPr/>
        </p:nvSpPr>
        <p:spPr>
          <a:xfrm>
            <a:off x="1245705" y="873414"/>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F97D006D-C303-434D-8DFF-5FA2F0550074}"/>
              </a:ext>
            </a:extLst>
          </p:cNvPr>
          <p:cNvSpPr/>
          <p:nvPr/>
        </p:nvSpPr>
        <p:spPr>
          <a:xfrm>
            <a:off x="868017" y="684570"/>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1E9A6C5E-C5B4-4170-B9F1-BE64AF98633A}"/>
              </a:ext>
            </a:extLst>
          </p:cNvPr>
          <p:cNvSpPr/>
          <p:nvPr/>
        </p:nvSpPr>
        <p:spPr>
          <a:xfrm>
            <a:off x="2189321" y="621454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EAD9B65C-9DC3-44CE-9926-E11989FC154B}"/>
              </a:ext>
            </a:extLst>
          </p:cNvPr>
          <p:cNvSpPr/>
          <p:nvPr/>
        </p:nvSpPr>
        <p:spPr>
          <a:xfrm>
            <a:off x="-3079302" y="632977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10">
            <a:extLst>
              <a:ext uri="{FF2B5EF4-FFF2-40B4-BE49-F238E27FC236}">
                <a16:creationId xmlns:a16="http://schemas.microsoft.com/office/drawing/2014/main" id="{A8F6E619-7663-57A8-8C55-6414E052D25D}"/>
              </a:ext>
            </a:extLst>
          </p:cNvPr>
          <p:cNvGrpSpPr/>
          <p:nvPr/>
        </p:nvGrpSpPr>
        <p:grpSpPr>
          <a:xfrm>
            <a:off x="1056861" y="1062258"/>
            <a:ext cx="9322902" cy="5568658"/>
            <a:chOff x="6852735" y="2229162"/>
            <a:chExt cx="4869623" cy="2427001"/>
          </a:xfrm>
        </p:grpSpPr>
        <p:sp>
          <p:nvSpPr>
            <p:cNvPr id="12" name="Rectangle: Rounded Corners 11">
              <a:extLst>
                <a:ext uri="{FF2B5EF4-FFF2-40B4-BE49-F238E27FC236}">
                  <a16:creationId xmlns:a16="http://schemas.microsoft.com/office/drawing/2014/main" id="{33F74526-8D72-A1B1-A460-632A20DD60C3}"/>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84823AB-63CE-E422-B6A4-D325D802C4DD}"/>
                </a:ext>
              </a:extLst>
            </p:cNvPr>
            <p:cNvSpPr/>
            <p:nvPr/>
          </p:nvSpPr>
          <p:spPr>
            <a:xfrm>
              <a:off x="6852735" y="2229162"/>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fi-FI" sz="1600" dirty="0">
                <a:solidFill>
                  <a:srgbClr val="FF0000"/>
                </a:solidFill>
                <a:latin typeface="Comic Sans MS" panose="030F0702030302020204" pitchFamily="66" charset="0"/>
              </a:endParaRPr>
            </a:p>
            <a:p>
              <a:pPr>
                <a:lnSpc>
                  <a:spcPct val="150000"/>
                </a:lnSpc>
              </a:pPr>
              <a:endParaRPr lang="fi-FI" sz="1600" dirty="0">
                <a:solidFill>
                  <a:srgbClr val="FF0000"/>
                </a:solidFill>
                <a:latin typeface="Comic Sans MS" panose="030F0702030302020204" pitchFamily="66" charset="0"/>
              </a:endParaRPr>
            </a:p>
            <a:p>
              <a:pPr>
                <a:lnSpc>
                  <a:spcPct val="150000"/>
                </a:lnSpc>
              </a:pPr>
              <a:endParaRPr lang="fi-FI" sz="2000" dirty="0">
                <a:solidFill>
                  <a:srgbClr val="FF0000"/>
                </a:solidFill>
                <a:latin typeface="Comic Sans MS" panose="030F0702030302020204" pitchFamily="66" charset="0"/>
              </a:endParaRPr>
            </a:p>
            <a:p>
              <a:pPr>
                <a:lnSpc>
                  <a:spcPct val="150000"/>
                </a:lnSpc>
              </a:pPr>
              <a:r>
                <a:rPr lang="fi-FI" sz="2000" dirty="0" err="1">
                  <a:solidFill>
                    <a:srgbClr val="FF0000"/>
                  </a:solidFill>
                  <a:latin typeface="Comic Sans MS" panose="030F0702030302020204" pitchFamily="66" charset="0"/>
                </a:rPr>
                <a:t>if</a:t>
              </a:r>
              <a:r>
                <a:rPr lang="fi-FI" sz="2000" dirty="0">
                  <a:solidFill>
                    <a:srgbClr val="FF0000"/>
                  </a:solidFill>
                  <a:latin typeface="Comic Sans MS" panose="030F0702030302020204" pitchFamily="66" charset="0"/>
                </a:rPr>
                <a:t> (</a:t>
              </a:r>
              <a:r>
                <a:rPr lang="fi-FI" sz="2000" b="1" dirty="0" err="1">
                  <a:solidFill>
                    <a:srgbClr val="002060"/>
                  </a:solidFill>
                  <a:latin typeface="Comic Sans MS" panose="030F0702030302020204" pitchFamily="66" charset="0"/>
                </a:rPr>
                <a:t>nilaiKartu</a:t>
              </a:r>
              <a:r>
                <a:rPr lang="fi-FI" sz="2000" b="1" dirty="0">
                  <a:solidFill>
                    <a:srgbClr val="002060"/>
                  </a:solidFill>
                  <a:latin typeface="Comic Sans MS" panose="030F0702030302020204" pitchFamily="66" charset="0"/>
                </a:rPr>
                <a:t>&gt;=5</a:t>
              </a:r>
              <a:r>
                <a:rPr lang="fi-FI" sz="2000" dirty="0">
                  <a:solidFill>
                    <a:srgbClr val="FF0000"/>
                  </a:solidFill>
                  <a:latin typeface="Comic Sans MS" panose="030F0702030302020204" pitchFamily="66" charset="0"/>
                </a:rPr>
                <a:t>) {</a:t>
              </a:r>
            </a:p>
            <a:p>
              <a:pPr marL="352425">
                <a:lnSpc>
                  <a:spcPct val="150000"/>
                </a:lnSpc>
              </a:pPr>
              <a:r>
                <a:rPr lang="fi-FI" sz="2000" dirty="0">
                  <a:solidFill>
                    <a:srgbClr val="FF0000"/>
                  </a:solidFill>
                  <a:latin typeface="Comic Sans MS" panose="030F0702030302020204" pitchFamily="66" charset="0"/>
                </a:rPr>
                <a:t>”TEPUK TANGAN”</a:t>
              </a:r>
            </a:p>
            <a:p>
              <a:pPr>
                <a:lnSpc>
                  <a:spcPct val="150000"/>
                </a:lnSpc>
              </a:pPr>
              <a:r>
                <a:rPr lang="fi-FI" sz="2000" dirty="0">
                  <a:solidFill>
                    <a:srgbClr val="FF0000"/>
                  </a:solidFill>
                  <a:latin typeface="Comic Sans MS" panose="030F0702030302020204" pitchFamily="66" charset="0"/>
                </a:rPr>
                <a:t>} </a:t>
              </a:r>
            </a:p>
            <a:p>
              <a:pPr>
                <a:lnSpc>
                  <a:spcPct val="150000"/>
                </a:lnSpc>
              </a:pPr>
              <a:r>
                <a:rPr lang="fi-FI" sz="2000" dirty="0">
                  <a:solidFill>
                    <a:srgbClr val="FF0000"/>
                  </a:solidFill>
                  <a:latin typeface="Comic Sans MS" panose="030F0702030302020204" pitchFamily="66" charset="0"/>
                </a:rPr>
                <a:t>else </a:t>
              </a:r>
              <a:r>
                <a:rPr lang="fi-FI" sz="2000" dirty="0" err="1">
                  <a:solidFill>
                    <a:srgbClr val="FF0000"/>
                  </a:solidFill>
                  <a:latin typeface="Comic Sans MS" panose="030F0702030302020204" pitchFamily="66" charset="0"/>
                </a:rPr>
                <a:t>if</a:t>
              </a:r>
              <a:r>
                <a:rPr lang="fi-FI" sz="2000" dirty="0">
                  <a:solidFill>
                    <a:srgbClr val="FF0000"/>
                  </a:solidFill>
                  <a:latin typeface="Comic Sans MS" panose="030F0702030302020204" pitchFamily="66" charset="0"/>
                </a:rPr>
                <a:t> (</a:t>
              </a:r>
              <a:r>
                <a:rPr lang="fi-FI" sz="2000" b="1" dirty="0" err="1">
                  <a:solidFill>
                    <a:srgbClr val="002060"/>
                  </a:solidFill>
                  <a:latin typeface="Comic Sans MS" panose="030F0702030302020204" pitchFamily="66" charset="0"/>
                </a:rPr>
                <a:t>nilaiKartu</a:t>
              </a:r>
              <a:r>
                <a:rPr lang="fi-FI" sz="2000" b="1" dirty="0">
                  <a:solidFill>
                    <a:srgbClr val="002060"/>
                  </a:solidFill>
                  <a:latin typeface="Comic Sans MS" panose="030F0702030302020204" pitchFamily="66" charset="0"/>
                </a:rPr>
                <a:t>&gt;=3</a:t>
              </a:r>
              <a:r>
                <a:rPr lang="fi-FI" sz="2000" dirty="0">
                  <a:solidFill>
                    <a:srgbClr val="FF0000"/>
                  </a:solidFill>
                  <a:latin typeface="Comic Sans MS" panose="030F0702030302020204" pitchFamily="66" charset="0"/>
                </a:rPr>
                <a:t>) {</a:t>
              </a:r>
            </a:p>
            <a:p>
              <a:pPr>
                <a:lnSpc>
                  <a:spcPct val="150000"/>
                </a:lnSpc>
              </a:pPr>
              <a:r>
                <a:rPr lang="fi-FI" sz="2000" dirty="0">
                  <a:solidFill>
                    <a:srgbClr val="FF0000"/>
                  </a:solidFill>
                  <a:latin typeface="Comic Sans MS" panose="030F0702030302020204" pitchFamily="66" charset="0"/>
                </a:rPr>
                <a:t>    ”TUNJUK TEMAN”</a:t>
              </a:r>
            </a:p>
            <a:p>
              <a:pPr>
                <a:lnSpc>
                  <a:spcPct val="150000"/>
                </a:lnSpc>
              </a:pPr>
              <a:r>
                <a:rPr lang="fi-FI" sz="2000" dirty="0">
                  <a:solidFill>
                    <a:srgbClr val="FF0000"/>
                  </a:solidFill>
                  <a:latin typeface="Comic Sans MS" panose="030F0702030302020204" pitchFamily="66" charset="0"/>
                </a:rPr>
                <a:t>}</a:t>
              </a:r>
            </a:p>
            <a:p>
              <a:pPr>
                <a:lnSpc>
                  <a:spcPct val="150000"/>
                </a:lnSpc>
              </a:pPr>
              <a:r>
                <a:rPr lang="fi-FI" sz="2000" dirty="0">
                  <a:solidFill>
                    <a:srgbClr val="FF0000"/>
                  </a:solidFill>
                  <a:latin typeface="Comic Sans MS" panose="030F0702030302020204" pitchFamily="66" charset="0"/>
                </a:rPr>
                <a:t>else{</a:t>
              </a:r>
            </a:p>
            <a:p>
              <a:pPr>
                <a:lnSpc>
                  <a:spcPct val="150000"/>
                </a:lnSpc>
              </a:pPr>
              <a:r>
                <a:rPr lang="fi-FI" sz="2000" dirty="0">
                  <a:solidFill>
                    <a:srgbClr val="FF0000"/>
                  </a:solidFill>
                  <a:latin typeface="Comic Sans MS" panose="030F0702030302020204" pitchFamily="66" charset="0"/>
                </a:rPr>
                <a:t>”HENTAK KAKI”</a:t>
              </a:r>
            </a:p>
            <a:p>
              <a:pPr>
                <a:lnSpc>
                  <a:spcPct val="150000"/>
                </a:lnSpc>
              </a:pPr>
              <a:r>
                <a:rPr lang="fi-FI" sz="2000" dirty="0">
                  <a:solidFill>
                    <a:srgbClr val="FF0000"/>
                  </a:solidFill>
                  <a:latin typeface="Comic Sans MS" panose="030F0702030302020204" pitchFamily="66" charset="0"/>
                </a:rPr>
                <a:t>}</a:t>
              </a:r>
            </a:p>
            <a:p>
              <a:pPr>
                <a:lnSpc>
                  <a:spcPct val="150000"/>
                </a:lnSpc>
              </a:pPr>
              <a:endParaRPr lang="en-US" sz="1100" dirty="0">
                <a:solidFill>
                  <a:srgbClr val="FF0000"/>
                </a:solidFill>
                <a:latin typeface="Comic Sans MS" panose="030F0702030302020204" pitchFamily="66" charset="0"/>
              </a:endParaRPr>
            </a:p>
          </p:txBody>
        </p:sp>
        <p:cxnSp>
          <p:nvCxnSpPr>
            <p:cNvPr id="14" name="Straight Connector 13">
              <a:extLst>
                <a:ext uri="{FF2B5EF4-FFF2-40B4-BE49-F238E27FC236}">
                  <a16:creationId xmlns:a16="http://schemas.microsoft.com/office/drawing/2014/main" id="{B62C15D1-69E3-45D6-271B-858214E487FF}"/>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40A0648-1700-175C-8306-F97A50AEB4A2}"/>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0D58995-AA01-3156-3B83-745ED56939A1}"/>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87133E9-D976-01E1-0267-650A128C14C3}"/>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0847D9F-7E29-FC31-9475-20467D73F2CF}"/>
                </a:ext>
              </a:extLst>
            </p:cNvPr>
            <p:cNvSpPr txBox="1"/>
            <p:nvPr/>
          </p:nvSpPr>
          <p:spPr>
            <a:xfrm>
              <a:off x="6926164" y="2280364"/>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pic>
        <p:nvPicPr>
          <p:cNvPr id="2" name="Picture 2">
            <a:extLst>
              <a:ext uri="{FF2B5EF4-FFF2-40B4-BE49-F238E27FC236}">
                <a16:creationId xmlns:a16="http://schemas.microsoft.com/office/drawing/2014/main" id="{8A97F488-603E-D238-384B-84BAEF41E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496" y="3289579"/>
            <a:ext cx="254000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52 Playing Cards">
            <a:extLst>
              <a:ext uri="{FF2B5EF4-FFF2-40B4-BE49-F238E27FC236}">
                <a16:creationId xmlns:a16="http://schemas.microsoft.com/office/drawing/2014/main" id="{661B7A62-988A-5F97-D02D-CB90BA055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946" y="3289578"/>
            <a:ext cx="2461721" cy="3207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776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additive="base">
                                        <p:cTn id="20" dur="500" fill="hold"/>
                                        <p:tgtEl>
                                          <p:spTgt spid="1026"/>
                                        </p:tgtEl>
                                        <p:attrNameLst>
                                          <p:attrName>ppt_x</p:attrName>
                                        </p:attrNameLst>
                                      </p:cBhvr>
                                      <p:tavLst>
                                        <p:tav tm="0">
                                          <p:val>
                                            <p:strVal val="#ppt_x"/>
                                          </p:val>
                                        </p:tav>
                                        <p:tav tm="100000">
                                          <p:val>
                                            <p:strVal val="#ppt_x"/>
                                          </p:val>
                                        </p:tav>
                                      </p:tavLst>
                                    </p:anim>
                                    <p:anim calcmode="lin" valueType="num">
                                      <p:cBhvr additive="base">
                                        <p:cTn id="21"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06AD9AC-725B-42CA-8D2E-B87B66074A09}"/>
              </a:ext>
            </a:extLst>
          </p:cNvPr>
          <p:cNvSpPr/>
          <p:nvPr/>
        </p:nvSpPr>
        <p:spPr>
          <a:xfrm>
            <a:off x="5607496" y="1719375"/>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4FF3F11E-5189-413F-BAC7-A913B0076228}"/>
              </a:ext>
            </a:extLst>
          </p:cNvPr>
          <p:cNvSpPr/>
          <p:nvPr/>
        </p:nvSpPr>
        <p:spPr>
          <a:xfrm>
            <a:off x="9656022" y="1697200"/>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6A6EBE7E-E790-4418-890F-23414F46D377}"/>
              </a:ext>
            </a:extLst>
          </p:cNvPr>
          <p:cNvSpPr/>
          <p:nvPr/>
        </p:nvSpPr>
        <p:spPr>
          <a:xfrm>
            <a:off x="11214050"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F54242DF-5CF9-436D-BEA9-E5467AE1B3C4}"/>
              </a:ext>
            </a:extLst>
          </p:cNvPr>
          <p:cNvSpPr/>
          <p:nvPr/>
        </p:nvSpPr>
        <p:spPr>
          <a:xfrm>
            <a:off x="5945427"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55AF6F05-BE90-4838-B689-1D3E9C6D5578}"/>
              </a:ext>
            </a:extLst>
          </p:cNvPr>
          <p:cNvSpPr/>
          <p:nvPr/>
        </p:nvSpPr>
        <p:spPr>
          <a:xfrm>
            <a:off x="1245705" y="873414"/>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F97D006D-C303-434D-8DFF-5FA2F0550074}"/>
              </a:ext>
            </a:extLst>
          </p:cNvPr>
          <p:cNvSpPr/>
          <p:nvPr/>
        </p:nvSpPr>
        <p:spPr>
          <a:xfrm>
            <a:off x="868017" y="684570"/>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1E9A6C5E-C5B4-4170-B9F1-BE64AF98633A}"/>
              </a:ext>
            </a:extLst>
          </p:cNvPr>
          <p:cNvSpPr/>
          <p:nvPr/>
        </p:nvSpPr>
        <p:spPr>
          <a:xfrm>
            <a:off x="2189321" y="621454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EAD9B65C-9DC3-44CE-9926-E11989FC154B}"/>
              </a:ext>
            </a:extLst>
          </p:cNvPr>
          <p:cNvSpPr/>
          <p:nvPr/>
        </p:nvSpPr>
        <p:spPr>
          <a:xfrm>
            <a:off x="-3079302" y="632977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BB138262-959D-6538-E8AC-18F906D989EA}"/>
              </a:ext>
            </a:extLst>
          </p:cNvPr>
          <p:cNvSpPr>
            <a:spLocks noGrp="1"/>
          </p:cNvSpPr>
          <p:nvPr>
            <p:ph type="title"/>
          </p:nvPr>
        </p:nvSpPr>
        <p:spPr>
          <a:xfrm>
            <a:off x="2299254" y="307070"/>
            <a:ext cx="7512403" cy="1325563"/>
          </a:xfrm>
        </p:spPr>
        <p:txBody>
          <a:bodyPr/>
          <a:lstStyle/>
          <a:p>
            <a:r>
              <a:rPr lang="en-US" b="1" dirty="0" err="1"/>
              <a:t>Contoh</a:t>
            </a:r>
            <a:r>
              <a:rPr lang="en-US" b="1" dirty="0"/>
              <a:t> Kode Program</a:t>
            </a:r>
            <a:endParaRPr lang="en-ID" b="1" dirty="0"/>
          </a:p>
        </p:txBody>
      </p:sp>
      <p:sp>
        <p:nvSpPr>
          <p:cNvPr id="19" name="Text Placeholder 18">
            <a:extLst>
              <a:ext uri="{FF2B5EF4-FFF2-40B4-BE49-F238E27FC236}">
                <a16:creationId xmlns:a16="http://schemas.microsoft.com/office/drawing/2014/main" id="{10F3B708-26CD-1FD1-80F9-411568BEBB37}"/>
              </a:ext>
            </a:extLst>
          </p:cNvPr>
          <p:cNvSpPr>
            <a:spLocks noGrp="1"/>
          </p:cNvSpPr>
          <p:nvPr>
            <p:ph type="body" idx="1"/>
          </p:nvPr>
        </p:nvSpPr>
        <p:spPr/>
        <p:txBody>
          <a:bodyPr/>
          <a:lstStyle/>
          <a:p>
            <a:endParaRPr lang="en-ID"/>
          </a:p>
        </p:txBody>
      </p:sp>
      <p:grpSp>
        <p:nvGrpSpPr>
          <p:cNvPr id="12" name="Group 11">
            <a:extLst>
              <a:ext uri="{FF2B5EF4-FFF2-40B4-BE49-F238E27FC236}">
                <a16:creationId xmlns:a16="http://schemas.microsoft.com/office/drawing/2014/main" id="{06628A45-CF90-0FC4-0D59-CF0434FB4723}"/>
              </a:ext>
            </a:extLst>
          </p:cNvPr>
          <p:cNvGrpSpPr/>
          <p:nvPr/>
        </p:nvGrpSpPr>
        <p:grpSpPr>
          <a:xfrm>
            <a:off x="7903991" y="2977913"/>
            <a:ext cx="3504061" cy="1746411"/>
            <a:chOff x="6852735" y="2229161"/>
            <a:chExt cx="4869623" cy="2427002"/>
          </a:xfrm>
        </p:grpSpPr>
        <p:sp>
          <p:nvSpPr>
            <p:cNvPr id="13" name="Rectangle: Rounded Corners 13">
              <a:extLst>
                <a:ext uri="{FF2B5EF4-FFF2-40B4-BE49-F238E27FC236}">
                  <a16:creationId xmlns:a16="http://schemas.microsoft.com/office/drawing/2014/main" id="{DC0684D5-DDE3-BEF9-EEBA-6AB38C9E0FDF}"/>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Rounded Corners 14">
              <a:extLst>
                <a:ext uri="{FF2B5EF4-FFF2-40B4-BE49-F238E27FC236}">
                  <a16:creationId xmlns:a16="http://schemas.microsoft.com/office/drawing/2014/main" id="{6AC6C6C2-5D89-0D48-E144-FE5AFD4EAA96}"/>
                </a:ext>
              </a:extLst>
            </p:cNvPr>
            <p:cNvSpPr/>
            <p:nvPr/>
          </p:nvSpPr>
          <p:spPr>
            <a:xfrm>
              <a:off x="6852735" y="2229161"/>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Input : </a:t>
              </a:r>
            </a:p>
            <a:p>
              <a:r>
                <a:rPr lang="fi-FI" dirty="0">
                  <a:solidFill>
                    <a:srgbClr val="FF0000"/>
                  </a:solidFill>
                  <a:latin typeface="Comic Sans MS" panose="030F0702030302020204" pitchFamily="66" charset="0"/>
                </a:rPr>
                <a:t>Suhu = 18</a:t>
              </a:r>
            </a:p>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Output :</a:t>
              </a:r>
            </a:p>
            <a:p>
              <a:r>
                <a:rPr lang="en-US" dirty="0">
                  <a:solidFill>
                    <a:srgbClr val="FF0000"/>
                  </a:solidFill>
                  <a:latin typeface="Comic Sans MS" panose="030F0702030302020204" pitchFamily="66" charset="0"/>
                </a:rPr>
                <a:t>“</a:t>
              </a:r>
              <a:r>
                <a:rPr lang="en-US" dirty="0" err="1">
                  <a:solidFill>
                    <a:srgbClr val="FF0000"/>
                  </a:solidFill>
                  <a:latin typeface="Comic Sans MS" panose="030F0702030302020204" pitchFamily="66" charset="0"/>
                </a:rPr>
                <a:t>silakan</a:t>
              </a:r>
              <a:r>
                <a:rPr lang="en-US" dirty="0">
                  <a:solidFill>
                    <a:srgbClr val="FF0000"/>
                  </a:solidFill>
                  <a:latin typeface="Comic Sans MS" panose="030F0702030302020204" pitchFamily="66" charset="0"/>
                </a:rPr>
                <a:t> </a:t>
              </a:r>
              <a:r>
                <a:rPr lang="en-US" dirty="0" err="1">
                  <a:solidFill>
                    <a:srgbClr val="FF0000"/>
                  </a:solidFill>
                  <a:latin typeface="Comic Sans MS" panose="030F0702030302020204" pitchFamily="66" charset="0"/>
                </a:rPr>
                <a:t>pakai</a:t>
              </a:r>
              <a:r>
                <a:rPr lang="en-US" dirty="0">
                  <a:solidFill>
                    <a:srgbClr val="FF0000"/>
                  </a:solidFill>
                  <a:latin typeface="Comic Sans MS" panose="030F0702030302020204" pitchFamily="66" charset="0"/>
                </a:rPr>
                <a:t> baju </a:t>
              </a:r>
              <a:r>
                <a:rPr lang="en-US" dirty="0" err="1">
                  <a:solidFill>
                    <a:srgbClr val="FF0000"/>
                  </a:solidFill>
                  <a:latin typeface="Comic Sans MS" panose="030F0702030302020204" pitchFamily="66" charset="0"/>
                </a:rPr>
                <a:t>tebal</a:t>
              </a:r>
              <a:r>
                <a:rPr lang="en-US" dirty="0">
                  <a:solidFill>
                    <a:srgbClr val="FF0000"/>
                  </a:solidFill>
                  <a:latin typeface="Comic Sans MS" panose="030F0702030302020204" pitchFamily="66" charset="0"/>
                </a:rPr>
                <a:t>”</a:t>
              </a:r>
            </a:p>
          </p:txBody>
        </p:sp>
        <p:cxnSp>
          <p:nvCxnSpPr>
            <p:cNvPr id="15" name="Straight Connector 14">
              <a:extLst>
                <a:ext uri="{FF2B5EF4-FFF2-40B4-BE49-F238E27FC236}">
                  <a16:creationId xmlns:a16="http://schemas.microsoft.com/office/drawing/2014/main" id="{69BBB55D-0CEA-8789-1DB5-BDD2BF7B60E0}"/>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9EB7064-7A2F-0ABB-5D14-C7EFA4B75B8C}"/>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80B6CFD-1648-9523-D03A-16698A65B526}"/>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1EFD19D-70C7-0D40-33EC-D05FB6C15B6C}"/>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95971C8-2DFC-9918-2D93-3E68BE4E92A1}"/>
                </a:ext>
              </a:extLst>
            </p:cNvPr>
            <p:cNvSpPr txBox="1"/>
            <p:nvPr/>
          </p:nvSpPr>
          <p:spPr>
            <a:xfrm>
              <a:off x="6926162" y="2280363"/>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pic>
        <p:nvPicPr>
          <p:cNvPr id="21" name="Picture 20">
            <a:extLst>
              <a:ext uri="{FF2B5EF4-FFF2-40B4-BE49-F238E27FC236}">
                <a16:creationId xmlns:a16="http://schemas.microsoft.com/office/drawing/2014/main" id="{933A0D0B-AA66-1CEA-18AA-549AEC1F2694}"/>
              </a:ext>
            </a:extLst>
          </p:cNvPr>
          <p:cNvPicPr>
            <a:picLocks noChangeAspect="1"/>
          </p:cNvPicPr>
          <p:nvPr/>
        </p:nvPicPr>
        <p:blipFill>
          <a:blip r:embed="rId2"/>
          <a:stretch>
            <a:fillRect/>
          </a:stretch>
        </p:blipFill>
        <p:spPr>
          <a:xfrm>
            <a:off x="771222" y="1291619"/>
            <a:ext cx="6223000" cy="5372100"/>
          </a:xfrm>
          <a:prstGeom prst="rect">
            <a:avLst/>
          </a:prstGeom>
        </p:spPr>
      </p:pic>
    </p:spTree>
    <p:extLst>
      <p:ext uri="{BB962C8B-B14F-4D97-AF65-F5344CB8AC3E}">
        <p14:creationId xmlns:p14="http://schemas.microsoft.com/office/powerpoint/2010/main" val="3949200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8"/>
          <p:cNvSpPr/>
          <p:nvPr/>
        </p:nvSpPr>
        <p:spPr>
          <a:xfrm>
            <a:off x="1392071" y="2329123"/>
            <a:ext cx="9703559" cy="1569660"/>
          </a:xfrm>
          <a:prstGeom prst="rect">
            <a:avLst/>
          </a:prstGeom>
          <a:solidFill>
            <a:srgbClr val="D0CEC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chemeClr val="dk1"/>
                </a:solidFill>
                <a:latin typeface="Overlock"/>
                <a:ea typeface="Overlock"/>
                <a:cs typeface="Overlock"/>
                <a:sym typeface="Overlock"/>
              </a:rPr>
              <a:t>Struktur Pemilihan</a:t>
            </a:r>
            <a:endParaRPr sz="4800" b="1">
              <a:solidFill>
                <a:schemeClr val="dk1"/>
              </a:solidFill>
              <a:latin typeface="Overlock"/>
              <a:ea typeface="Overlock"/>
              <a:cs typeface="Overlock"/>
              <a:sym typeface="Overlock"/>
            </a:endParaRPr>
          </a:p>
          <a:p>
            <a:pPr marL="0" marR="0" lvl="0" indent="0" algn="ctr" rtl="0">
              <a:spcBef>
                <a:spcPts val="0"/>
              </a:spcBef>
              <a:spcAft>
                <a:spcPts val="0"/>
              </a:spcAft>
              <a:buNone/>
            </a:pPr>
            <a:r>
              <a:rPr lang="en-US" sz="4800" b="1" cap="none">
                <a:solidFill>
                  <a:schemeClr val="dk1"/>
                </a:solidFill>
                <a:latin typeface="Overlock"/>
                <a:ea typeface="Overlock"/>
                <a:cs typeface="Overlock"/>
                <a:sym typeface="Overlock"/>
              </a:rPr>
              <a:t>SWITCH-CASE</a:t>
            </a:r>
            <a:endParaRPr sz="4800" b="1" cap="none">
              <a:solidFill>
                <a:schemeClr val="dk1"/>
              </a:solidFill>
              <a:latin typeface="Overlock"/>
              <a:ea typeface="Overlock"/>
              <a:cs typeface="Overlock"/>
              <a:sym typeface="Overlo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Overlock"/>
              <a:buNone/>
            </a:pPr>
            <a:r>
              <a:rPr lang="en-US" sz="4000" b="1">
                <a:latin typeface="Overlock"/>
                <a:ea typeface="Overlock"/>
                <a:cs typeface="Overlock"/>
                <a:sym typeface="Overlock"/>
              </a:rPr>
              <a:t>Pemilihan SWITCH-CASE</a:t>
            </a:r>
            <a:endParaRPr/>
          </a:p>
        </p:txBody>
      </p:sp>
      <p:sp>
        <p:nvSpPr>
          <p:cNvPr id="213" name="Google Shape;213;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Bentuk Umum:</a:t>
            </a:r>
            <a:endParaRPr/>
          </a:p>
          <a:p>
            <a:pPr marL="228600" lvl="0" indent="-50800" algn="l" rtl="0">
              <a:lnSpc>
                <a:spcPct val="90000"/>
              </a:lnSpc>
              <a:spcBef>
                <a:spcPts val="1000"/>
              </a:spcBef>
              <a:spcAft>
                <a:spcPts val="0"/>
              </a:spcAft>
              <a:buClr>
                <a:schemeClr val="dk1"/>
              </a:buClr>
              <a:buSzPts val="2800"/>
              <a:buNone/>
            </a:pPr>
            <a:endParaRPr b="1"/>
          </a:p>
        </p:txBody>
      </p:sp>
      <p:pic>
        <p:nvPicPr>
          <p:cNvPr id="214" name="Google Shape;214;p19"/>
          <p:cNvPicPr preferRelativeResize="0"/>
          <p:nvPr/>
        </p:nvPicPr>
        <p:blipFill rotWithShape="1">
          <a:blip r:embed="rId3">
            <a:alphaModFix/>
          </a:blip>
          <a:srcRect/>
          <a:stretch/>
        </p:blipFill>
        <p:spPr>
          <a:xfrm>
            <a:off x="4817660" y="1524298"/>
            <a:ext cx="3848096" cy="504402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Overlock"/>
              <a:buNone/>
            </a:pPr>
            <a:r>
              <a:rPr lang="en-US" sz="4000" b="1">
                <a:latin typeface="Overlock"/>
                <a:ea typeface="Overlock"/>
                <a:cs typeface="Overlock"/>
                <a:sym typeface="Overlock"/>
              </a:rPr>
              <a:t>Pemilihan SWITCH-CASE</a:t>
            </a:r>
            <a:endParaRPr sz="4000">
              <a:latin typeface="Overlock"/>
              <a:ea typeface="Overlock"/>
              <a:cs typeface="Overlock"/>
              <a:sym typeface="Overlock"/>
            </a:endParaRPr>
          </a:p>
        </p:txBody>
      </p:sp>
      <p:sp>
        <p:nvSpPr>
          <p:cNvPr id="220" name="Google Shape;220;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Digunakan ketika mempunyai banyak kemungkinan tindakan yang harus dilakukan pada kondisi yang berbeda-beda. </a:t>
            </a:r>
            <a:endParaRPr/>
          </a:p>
          <a:p>
            <a:pPr marL="228600" lvl="0" indent="-228600" algn="l" rtl="0">
              <a:lnSpc>
                <a:spcPct val="90000"/>
              </a:lnSpc>
              <a:spcBef>
                <a:spcPts val="1000"/>
              </a:spcBef>
              <a:spcAft>
                <a:spcPts val="0"/>
              </a:spcAft>
              <a:buClr>
                <a:schemeClr val="dk1"/>
              </a:buClr>
              <a:buSzPts val="2800"/>
              <a:buChar char="•"/>
            </a:pPr>
            <a:r>
              <a:rPr lang="en-US"/>
              <a:t>Sintaks pemilihan ini akan menjalankan salah satu dari beberapa pernyataan “case” sesuai dengan nilai kondisi yang ada di dalam “switch”. Selanjutnya proses akan dilanjutkan sampai ditemukan pernyataan “break”. Namun, jika tidak ada nilai pada case yang sesuai dengan nilai kondisi, maka proses akan dilanjutkan ke pernyataan yang ada di dalam “default”. </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Overlock"/>
              <a:buNone/>
            </a:pPr>
            <a:r>
              <a:rPr lang="en-US" sz="4000" b="1">
                <a:latin typeface="Overlock"/>
                <a:ea typeface="Overlock"/>
                <a:cs typeface="Overlock"/>
                <a:sym typeface="Overlock"/>
              </a:rPr>
              <a:t>Pemilihan Switch-Case</a:t>
            </a:r>
            <a:endParaRPr sz="4000" b="1">
              <a:latin typeface="Overlock"/>
              <a:ea typeface="Overlock"/>
              <a:cs typeface="Overlock"/>
              <a:sym typeface="Overlock"/>
            </a:endParaRPr>
          </a:p>
        </p:txBody>
      </p:sp>
      <p:pic>
        <p:nvPicPr>
          <p:cNvPr id="226" name="Google Shape;226;p21"/>
          <p:cNvPicPr preferRelativeResize="0"/>
          <p:nvPr/>
        </p:nvPicPr>
        <p:blipFill rotWithShape="1">
          <a:blip r:embed="rId3">
            <a:alphaModFix/>
          </a:blip>
          <a:srcRect/>
          <a:stretch/>
        </p:blipFill>
        <p:spPr>
          <a:xfrm>
            <a:off x="1705853" y="1600897"/>
            <a:ext cx="9025003" cy="5063573"/>
          </a:xfrm>
          <a:prstGeom prst="rect">
            <a:avLst/>
          </a:prstGeom>
          <a:noFill/>
          <a:ln>
            <a:noFill/>
          </a:ln>
        </p:spPr>
      </p:pic>
      <p:sp>
        <p:nvSpPr>
          <p:cNvPr id="2" name="TextBox 1">
            <a:extLst>
              <a:ext uri="{FF2B5EF4-FFF2-40B4-BE49-F238E27FC236}">
                <a16:creationId xmlns:a16="http://schemas.microsoft.com/office/drawing/2014/main" id="{0F09B331-594E-FE3C-1A85-C652454A0B6C}"/>
              </a:ext>
            </a:extLst>
          </p:cNvPr>
          <p:cNvSpPr txBox="1"/>
          <p:nvPr/>
        </p:nvSpPr>
        <p:spPr>
          <a:xfrm>
            <a:off x="2208836" y="3715913"/>
            <a:ext cx="404278" cy="307777"/>
          </a:xfrm>
          <a:prstGeom prst="rect">
            <a:avLst/>
          </a:prstGeom>
          <a:noFill/>
        </p:spPr>
        <p:txBody>
          <a:bodyPr wrap="none" rtlCol="0">
            <a:spAutoFit/>
          </a:bodyPr>
          <a:lstStyle/>
          <a:p>
            <a:r>
              <a:rPr lang="en-US" dirty="0" err="1"/>
              <a:t>Ya</a:t>
            </a:r>
            <a:endParaRPr lang="en-US" dirty="0"/>
          </a:p>
        </p:txBody>
      </p:sp>
      <p:sp>
        <p:nvSpPr>
          <p:cNvPr id="3" name="TextBox 2">
            <a:extLst>
              <a:ext uri="{FF2B5EF4-FFF2-40B4-BE49-F238E27FC236}">
                <a16:creationId xmlns:a16="http://schemas.microsoft.com/office/drawing/2014/main" id="{0CF4B243-1191-0454-23B7-7925420EC5E3}"/>
              </a:ext>
            </a:extLst>
          </p:cNvPr>
          <p:cNvSpPr txBox="1"/>
          <p:nvPr/>
        </p:nvSpPr>
        <p:spPr>
          <a:xfrm>
            <a:off x="3490946" y="2926460"/>
            <a:ext cx="622286" cy="307777"/>
          </a:xfrm>
          <a:prstGeom prst="rect">
            <a:avLst/>
          </a:prstGeom>
          <a:noFill/>
        </p:spPr>
        <p:txBody>
          <a:bodyPr wrap="none" rtlCol="0">
            <a:spAutoFit/>
          </a:bodyPr>
          <a:lstStyle/>
          <a:p>
            <a:r>
              <a:rPr lang="en-US" dirty="0" err="1"/>
              <a:t>Tidak</a:t>
            </a:r>
            <a:endParaRPr lang="en-US" dirty="0"/>
          </a:p>
        </p:txBody>
      </p:sp>
      <p:sp>
        <p:nvSpPr>
          <p:cNvPr id="4" name="TextBox 3">
            <a:extLst>
              <a:ext uri="{FF2B5EF4-FFF2-40B4-BE49-F238E27FC236}">
                <a16:creationId xmlns:a16="http://schemas.microsoft.com/office/drawing/2014/main" id="{60C9DEE8-93DB-F727-4FD7-1AAC21756623}"/>
              </a:ext>
            </a:extLst>
          </p:cNvPr>
          <p:cNvSpPr txBox="1"/>
          <p:nvPr/>
        </p:nvSpPr>
        <p:spPr>
          <a:xfrm>
            <a:off x="4641727" y="3715912"/>
            <a:ext cx="404278" cy="307777"/>
          </a:xfrm>
          <a:prstGeom prst="rect">
            <a:avLst/>
          </a:prstGeom>
          <a:noFill/>
        </p:spPr>
        <p:txBody>
          <a:bodyPr wrap="none" rtlCol="0">
            <a:spAutoFit/>
          </a:bodyPr>
          <a:lstStyle/>
          <a:p>
            <a:r>
              <a:rPr lang="en-US" dirty="0" err="1"/>
              <a:t>Ya</a:t>
            </a:r>
            <a:endParaRPr lang="en-US" dirty="0"/>
          </a:p>
        </p:txBody>
      </p:sp>
      <p:sp>
        <p:nvSpPr>
          <p:cNvPr id="5" name="TextBox 4">
            <a:extLst>
              <a:ext uri="{FF2B5EF4-FFF2-40B4-BE49-F238E27FC236}">
                <a16:creationId xmlns:a16="http://schemas.microsoft.com/office/drawing/2014/main" id="{2D089831-2A84-BA61-D10D-9F5716032AB3}"/>
              </a:ext>
            </a:extLst>
          </p:cNvPr>
          <p:cNvSpPr txBox="1"/>
          <p:nvPr/>
        </p:nvSpPr>
        <p:spPr>
          <a:xfrm>
            <a:off x="6943858" y="3715911"/>
            <a:ext cx="404278" cy="307777"/>
          </a:xfrm>
          <a:prstGeom prst="rect">
            <a:avLst/>
          </a:prstGeom>
          <a:noFill/>
        </p:spPr>
        <p:txBody>
          <a:bodyPr wrap="none" rtlCol="0">
            <a:spAutoFit/>
          </a:bodyPr>
          <a:lstStyle/>
          <a:p>
            <a:r>
              <a:rPr lang="en-US" dirty="0" err="1"/>
              <a:t>Ya</a:t>
            </a:r>
            <a:endParaRPr lang="en-US" dirty="0"/>
          </a:p>
        </p:txBody>
      </p:sp>
      <p:sp>
        <p:nvSpPr>
          <p:cNvPr id="7" name="TextBox 6">
            <a:extLst>
              <a:ext uri="{FF2B5EF4-FFF2-40B4-BE49-F238E27FC236}">
                <a16:creationId xmlns:a16="http://schemas.microsoft.com/office/drawing/2014/main" id="{1BB595D4-A81D-C515-C425-90A1CE053DCE}"/>
              </a:ext>
            </a:extLst>
          </p:cNvPr>
          <p:cNvSpPr txBox="1"/>
          <p:nvPr/>
        </p:nvSpPr>
        <p:spPr>
          <a:xfrm>
            <a:off x="5932645" y="2955136"/>
            <a:ext cx="622286" cy="307777"/>
          </a:xfrm>
          <a:prstGeom prst="rect">
            <a:avLst/>
          </a:prstGeom>
          <a:noFill/>
        </p:spPr>
        <p:txBody>
          <a:bodyPr wrap="none" rtlCol="0">
            <a:spAutoFit/>
          </a:bodyPr>
          <a:lstStyle/>
          <a:p>
            <a:r>
              <a:rPr lang="en-US" dirty="0" err="1"/>
              <a:t>Tidak</a:t>
            </a:r>
            <a:endParaRPr lang="en-US" dirty="0"/>
          </a:p>
        </p:txBody>
      </p:sp>
      <p:sp>
        <p:nvSpPr>
          <p:cNvPr id="8" name="TextBox 7">
            <a:extLst>
              <a:ext uri="{FF2B5EF4-FFF2-40B4-BE49-F238E27FC236}">
                <a16:creationId xmlns:a16="http://schemas.microsoft.com/office/drawing/2014/main" id="{9FB369AE-CC50-DB3B-D1AB-996B5D2577F5}"/>
              </a:ext>
            </a:extLst>
          </p:cNvPr>
          <p:cNvSpPr txBox="1"/>
          <p:nvPr/>
        </p:nvSpPr>
        <p:spPr>
          <a:xfrm>
            <a:off x="8280606" y="2955136"/>
            <a:ext cx="622286" cy="307777"/>
          </a:xfrm>
          <a:prstGeom prst="rect">
            <a:avLst/>
          </a:prstGeom>
          <a:noFill/>
        </p:spPr>
        <p:txBody>
          <a:bodyPr wrap="none" rtlCol="0">
            <a:spAutoFit/>
          </a:bodyPr>
          <a:lstStyle/>
          <a:p>
            <a:r>
              <a:rPr lang="en-US" dirty="0" err="1"/>
              <a:t>Tidak</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a:latin typeface="Overlock"/>
                <a:ea typeface="Overlock"/>
                <a:cs typeface="Overlock"/>
                <a:sym typeface="Overlock"/>
              </a:rPr>
              <a:t>Contoh</a:t>
            </a:r>
            <a:endParaRPr/>
          </a:p>
        </p:txBody>
      </p:sp>
      <p:sp>
        <p:nvSpPr>
          <p:cNvPr id="232" name="Google Shape;232;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33" name="Google Shape;233;p22"/>
          <p:cNvPicPr preferRelativeResize="0"/>
          <p:nvPr/>
        </p:nvPicPr>
        <p:blipFill rotWithShape="1">
          <a:blip r:embed="rId3">
            <a:alphaModFix/>
          </a:blip>
          <a:srcRect/>
          <a:stretch/>
        </p:blipFill>
        <p:spPr>
          <a:xfrm>
            <a:off x="3215680" y="260648"/>
            <a:ext cx="8998181" cy="6353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97408D-2B0B-4330-A2C3-B878AABBAE6F}"/>
              </a:ext>
            </a:extLst>
          </p:cNvPr>
          <p:cNvSpPr txBox="1"/>
          <p:nvPr/>
        </p:nvSpPr>
        <p:spPr>
          <a:xfrm>
            <a:off x="1224357" y="701424"/>
            <a:ext cx="6961422" cy="830997"/>
          </a:xfrm>
          <a:prstGeom prst="rect">
            <a:avLst/>
          </a:prstGeom>
          <a:noFill/>
        </p:spPr>
        <p:txBody>
          <a:bodyPr wrap="square" rtlCol="0">
            <a:spAutoFit/>
          </a:bodyPr>
          <a:lstStyle/>
          <a:p>
            <a:r>
              <a:rPr lang="en-ID" sz="4800" b="1" dirty="0">
                <a:solidFill>
                  <a:srgbClr val="002060"/>
                </a:solidFill>
                <a:latin typeface="Montserrat" panose="02000505000000020004" pitchFamily="2" charset="0"/>
              </a:rPr>
              <a:t>PEMILIHAN</a:t>
            </a:r>
          </a:p>
        </p:txBody>
      </p:sp>
      <p:sp>
        <p:nvSpPr>
          <p:cNvPr id="5" name="TextBox 4">
            <a:extLst>
              <a:ext uri="{FF2B5EF4-FFF2-40B4-BE49-F238E27FC236}">
                <a16:creationId xmlns:a16="http://schemas.microsoft.com/office/drawing/2014/main" id="{CF54C07A-7446-46E2-8262-5EBD309C431F}"/>
              </a:ext>
            </a:extLst>
          </p:cNvPr>
          <p:cNvSpPr txBox="1"/>
          <p:nvPr/>
        </p:nvSpPr>
        <p:spPr>
          <a:xfrm>
            <a:off x="6096000" y="1503879"/>
            <a:ext cx="6017238" cy="369332"/>
          </a:xfrm>
          <a:prstGeom prst="rect">
            <a:avLst/>
          </a:prstGeom>
          <a:noFill/>
        </p:spPr>
        <p:txBody>
          <a:bodyPr wrap="square" rtlCol="0">
            <a:spAutoFit/>
          </a:bodyPr>
          <a:lstStyle/>
          <a:p>
            <a:r>
              <a:rPr lang="en-ID" sz="1800" b="1" dirty="0" err="1">
                <a:solidFill>
                  <a:srgbClr val="002060"/>
                </a:solidFill>
              </a:rPr>
              <a:t>Aktivitas</a:t>
            </a:r>
            <a:r>
              <a:rPr lang="en-ID" sz="1800" b="1" dirty="0">
                <a:solidFill>
                  <a:srgbClr val="002060"/>
                </a:solidFill>
              </a:rPr>
              <a:t> </a:t>
            </a:r>
            <a:r>
              <a:rPr lang="en-ID" sz="1800" b="1" dirty="0" err="1">
                <a:solidFill>
                  <a:srgbClr val="002060"/>
                </a:solidFill>
              </a:rPr>
              <a:t>pemilihan</a:t>
            </a:r>
            <a:r>
              <a:rPr lang="en-ID" sz="1800" b="1" dirty="0">
                <a:solidFill>
                  <a:srgbClr val="002060"/>
                </a:solidFill>
              </a:rPr>
              <a:t> </a:t>
            </a:r>
            <a:r>
              <a:rPr lang="en-ID" sz="1800" b="1" dirty="0" err="1">
                <a:solidFill>
                  <a:srgbClr val="002060"/>
                </a:solidFill>
              </a:rPr>
              <a:t>dalam</a:t>
            </a:r>
            <a:r>
              <a:rPr lang="en-ID" sz="1800" b="1" dirty="0">
                <a:solidFill>
                  <a:srgbClr val="002060"/>
                </a:solidFill>
              </a:rPr>
              <a:t> </a:t>
            </a:r>
            <a:r>
              <a:rPr lang="en-ID" sz="1800" b="1" dirty="0" err="1">
                <a:solidFill>
                  <a:srgbClr val="002060"/>
                </a:solidFill>
              </a:rPr>
              <a:t>kehidupan</a:t>
            </a:r>
            <a:r>
              <a:rPr lang="en-ID" sz="1800" b="1" dirty="0">
                <a:solidFill>
                  <a:srgbClr val="002060"/>
                </a:solidFill>
              </a:rPr>
              <a:t> </a:t>
            </a:r>
            <a:r>
              <a:rPr lang="en-ID" sz="1800" b="1" dirty="0" err="1">
                <a:solidFill>
                  <a:srgbClr val="002060"/>
                </a:solidFill>
              </a:rPr>
              <a:t>sehari</a:t>
            </a:r>
            <a:r>
              <a:rPr lang="en-ID" sz="1800" b="1" dirty="0">
                <a:solidFill>
                  <a:srgbClr val="002060"/>
                </a:solidFill>
              </a:rPr>
              <a:t> - </a:t>
            </a:r>
            <a:r>
              <a:rPr lang="en-ID" sz="1800" b="1" dirty="0" err="1">
                <a:solidFill>
                  <a:srgbClr val="002060"/>
                </a:solidFill>
              </a:rPr>
              <a:t>hari</a:t>
            </a:r>
            <a:endParaRPr lang="en-ID" sz="1800" b="1" dirty="0">
              <a:solidFill>
                <a:srgbClr val="002060"/>
              </a:solidFill>
            </a:endParaRPr>
          </a:p>
        </p:txBody>
      </p:sp>
      <p:sp>
        <p:nvSpPr>
          <p:cNvPr id="6" name="Oval 5">
            <a:extLst>
              <a:ext uri="{FF2B5EF4-FFF2-40B4-BE49-F238E27FC236}">
                <a16:creationId xmlns:a16="http://schemas.microsoft.com/office/drawing/2014/main" id="{29F12ED4-58EB-4CEB-A6CD-1810B58E503E}"/>
              </a:ext>
            </a:extLst>
          </p:cNvPr>
          <p:cNvSpPr/>
          <p:nvPr/>
        </p:nvSpPr>
        <p:spPr>
          <a:xfrm>
            <a:off x="11354377" y="399173"/>
            <a:ext cx="233142" cy="233142"/>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002060"/>
              </a:solidFill>
            </a:endParaRPr>
          </a:p>
        </p:txBody>
      </p:sp>
      <p:sp>
        <p:nvSpPr>
          <p:cNvPr id="7" name="Oval 6">
            <a:extLst>
              <a:ext uri="{FF2B5EF4-FFF2-40B4-BE49-F238E27FC236}">
                <a16:creationId xmlns:a16="http://schemas.microsoft.com/office/drawing/2014/main" id="{733C4B26-7F6A-4155-BA0C-58FC1B6353E4}"/>
              </a:ext>
            </a:extLst>
          </p:cNvPr>
          <p:cNvSpPr/>
          <p:nvPr/>
        </p:nvSpPr>
        <p:spPr>
          <a:xfrm>
            <a:off x="10940898" y="6086017"/>
            <a:ext cx="508980" cy="50898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002060"/>
              </a:solidFill>
            </a:endParaRPr>
          </a:p>
        </p:txBody>
      </p:sp>
      <p:sp>
        <p:nvSpPr>
          <p:cNvPr id="8" name="Oval 7">
            <a:extLst>
              <a:ext uri="{FF2B5EF4-FFF2-40B4-BE49-F238E27FC236}">
                <a16:creationId xmlns:a16="http://schemas.microsoft.com/office/drawing/2014/main" id="{51D68383-4D72-445F-9F93-6CEC1099B397}"/>
              </a:ext>
            </a:extLst>
          </p:cNvPr>
          <p:cNvSpPr/>
          <p:nvPr/>
        </p:nvSpPr>
        <p:spPr>
          <a:xfrm>
            <a:off x="11645722" y="5828005"/>
            <a:ext cx="235601" cy="23560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002060"/>
              </a:solidFill>
            </a:endParaRPr>
          </a:p>
        </p:txBody>
      </p:sp>
      <p:sp>
        <p:nvSpPr>
          <p:cNvPr id="10" name="Oval 9">
            <a:extLst>
              <a:ext uri="{FF2B5EF4-FFF2-40B4-BE49-F238E27FC236}">
                <a16:creationId xmlns:a16="http://schemas.microsoft.com/office/drawing/2014/main" id="{78E6611B-6696-42FD-A826-5B9D7C8122A0}"/>
              </a:ext>
            </a:extLst>
          </p:cNvPr>
          <p:cNvSpPr/>
          <p:nvPr/>
        </p:nvSpPr>
        <p:spPr>
          <a:xfrm>
            <a:off x="3873103" y="6302384"/>
            <a:ext cx="288277" cy="288277"/>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002060"/>
              </a:solidFill>
            </a:endParaRPr>
          </a:p>
        </p:txBody>
      </p:sp>
      <p:sp>
        <p:nvSpPr>
          <p:cNvPr id="18" name="TextBox 17">
            <a:extLst>
              <a:ext uri="{FF2B5EF4-FFF2-40B4-BE49-F238E27FC236}">
                <a16:creationId xmlns:a16="http://schemas.microsoft.com/office/drawing/2014/main" id="{0336A0C4-B284-4D25-8E88-608B2F7D7956}"/>
              </a:ext>
            </a:extLst>
          </p:cNvPr>
          <p:cNvSpPr txBox="1"/>
          <p:nvPr/>
        </p:nvSpPr>
        <p:spPr>
          <a:xfrm>
            <a:off x="7411452" y="2567436"/>
            <a:ext cx="4038425" cy="523220"/>
          </a:xfrm>
          <a:prstGeom prst="rect">
            <a:avLst/>
          </a:prstGeom>
          <a:noFill/>
        </p:spPr>
        <p:txBody>
          <a:bodyPr wrap="square" rtlCol="0">
            <a:spAutoFit/>
          </a:bodyPr>
          <a:lstStyle/>
          <a:p>
            <a:r>
              <a:rPr lang="en-ID" sz="2800" dirty="0">
                <a:solidFill>
                  <a:srgbClr val="002060"/>
                </a:solidFill>
                <a:latin typeface="Montserrat" panose="02000505000000020004" pitchFamily="2" charset="0"/>
              </a:rPr>
              <a:t>Jika </a:t>
            </a:r>
            <a:r>
              <a:rPr lang="en-ID" sz="2800" dirty="0" err="1">
                <a:solidFill>
                  <a:srgbClr val="002060"/>
                </a:solidFill>
                <a:latin typeface="Montserrat" panose="02000505000000020004" pitchFamily="2" charset="0"/>
              </a:rPr>
              <a:t>Cerah</a:t>
            </a:r>
            <a:endParaRPr lang="en-ID" sz="2800" dirty="0">
              <a:solidFill>
                <a:srgbClr val="002060"/>
              </a:solidFill>
              <a:latin typeface="Montserrat" panose="02000505000000020004" pitchFamily="2" charset="0"/>
            </a:endParaRPr>
          </a:p>
        </p:txBody>
      </p:sp>
      <p:sp>
        <p:nvSpPr>
          <p:cNvPr id="19" name="TextBox 18">
            <a:extLst>
              <a:ext uri="{FF2B5EF4-FFF2-40B4-BE49-F238E27FC236}">
                <a16:creationId xmlns:a16="http://schemas.microsoft.com/office/drawing/2014/main" id="{67CEA1D8-349B-43F4-B53C-3A2426B8DA2A}"/>
              </a:ext>
            </a:extLst>
          </p:cNvPr>
          <p:cNvSpPr txBox="1"/>
          <p:nvPr/>
        </p:nvSpPr>
        <p:spPr>
          <a:xfrm>
            <a:off x="7411453" y="2967546"/>
            <a:ext cx="4455802" cy="369332"/>
          </a:xfrm>
          <a:prstGeom prst="rect">
            <a:avLst/>
          </a:prstGeom>
          <a:noFill/>
        </p:spPr>
        <p:txBody>
          <a:bodyPr wrap="square" rtlCol="0">
            <a:spAutoFit/>
          </a:bodyPr>
          <a:lstStyle/>
          <a:p>
            <a:r>
              <a:rPr lang="en-US" sz="1800" dirty="0">
                <a:solidFill>
                  <a:srgbClr val="002060"/>
                </a:solidFill>
                <a:latin typeface="+mj-lt"/>
              </a:rPr>
              <a:t>S</a:t>
            </a:r>
            <a:r>
              <a:rPr lang="en-ID" sz="1800" dirty="0" err="1">
                <a:solidFill>
                  <a:srgbClr val="002060"/>
                </a:solidFill>
                <a:latin typeface="+mj-lt"/>
              </a:rPr>
              <a:t>aya</a:t>
            </a:r>
            <a:r>
              <a:rPr lang="en-ID" sz="1800" dirty="0">
                <a:solidFill>
                  <a:srgbClr val="002060"/>
                </a:solidFill>
                <a:latin typeface="+mj-lt"/>
              </a:rPr>
              <a:t> </a:t>
            </a:r>
            <a:r>
              <a:rPr lang="en-ID" sz="1800" dirty="0" err="1">
                <a:solidFill>
                  <a:srgbClr val="002060"/>
                </a:solidFill>
                <a:latin typeface="+mj-lt"/>
              </a:rPr>
              <a:t>akan</a:t>
            </a:r>
            <a:r>
              <a:rPr lang="en-ID" sz="1800" dirty="0">
                <a:solidFill>
                  <a:srgbClr val="002060"/>
                </a:solidFill>
                <a:latin typeface="+mj-lt"/>
              </a:rPr>
              <a:t> </a:t>
            </a:r>
            <a:r>
              <a:rPr lang="en-ID" sz="1800" dirty="0" err="1">
                <a:solidFill>
                  <a:srgbClr val="002060"/>
                </a:solidFill>
                <a:latin typeface="+mj-lt"/>
              </a:rPr>
              <a:t>Olahrga</a:t>
            </a:r>
            <a:r>
              <a:rPr lang="en-ID" sz="1800" dirty="0">
                <a:solidFill>
                  <a:srgbClr val="002060"/>
                </a:solidFill>
                <a:latin typeface="+mj-lt"/>
              </a:rPr>
              <a:t> </a:t>
            </a:r>
            <a:r>
              <a:rPr lang="en-ID" sz="1800" dirty="0" err="1">
                <a:solidFill>
                  <a:srgbClr val="002060"/>
                </a:solidFill>
                <a:latin typeface="+mj-lt"/>
              </a:rPr>
              <a:t>diluar</a:t>
            </a:r>
            <a:r>
              <a:rPr lang="en-ID" sz="1800" dirty="0">
                <a:solidFill>
                  <a:srgbClr val="002060"/>
                </a:solidFill>
                <a:latin typeface="+mj-lt"/>
              </a:rPr>
              <a:t> </a:t>
            </a:r>
            <a:r>
              <a:rPr lang="en-ID" sz="1800" dirty="0" err="1">
                <a:solidFill>
                  <a:srgbClr val="002060"/>
                </a:solidFill>
                <a:latin typeface="+mj-lt"/>
              </a:rPr>
              <a:t>rumah</a:t>
            </a:r>
            <a:endParaRPr lang="en-ID" sz="1800" dirty="0">
              <a:solidFill>
                <a:srgbClr val="002060"/>
              </a:solidFill>
              <a:latin typeface="+mj-lt"/>
            </a:endParaRPr>
          </a:p>
        </p:txBody>
      </p:sp>
      <p:sp>
        <p:nvSpPr>
          <p:cNvPr id="20" name="TextBox 19">
            <a:extLst>
              <a:ext uri="{FF2B5EF4-FFF2-40B4-BE49-F238E27FC236}">
                <a16:creationId xmlns:a16="http://schemas.microsoft.com/office/drawing/2014/main" id="{CFBAACC1-AE89-4597-8A8A-61FF17FC9185}"/>
              </a:ext>
            </a:extLst>
          </p:cNvPr>
          <p:cNvSpPr txBox="1"/>
          <p:nvPr/>
        </p:nvSpPr>
        <p:spPr>
          <a:xfrm>
            <a:off x="7381771" y="4288771"/>
            <a:ext cx="3559127" cy="523220"/>
          </a:xfrm>
          <a:prstGeom prst="rect">
            <a:avLst/>
          </a:prstGeom>
          <a:noFill/>
        </p:spPr>
        <p:txBody>
          <a:bodyPr wrap="square" rtlCol="0">
            <a:spAutoFit/>
          </a:bodyPr>
          <a:lstStyle/>
          <a:p>
            <a:r>
              <a:rPr lang="en-ID" sz="2800" dirty="0">
                <a:solidFill>
                  <a:srgbClr val="002060"/>
                </a:solidFill>
                <a:latin typeface="Montserrat" panose="02000505000000020004" pitchFamily="2" charset="0"/>
              </a:rPr>
              <a:t>Jika </a:t>
            </a:r>
            <a:r>
              <a:rPr lang="en-ID" sz="2800" dirty="0" err="1">
                <a:solidFill>
                  <a:srgbClr val="002060"/>
                </a:solidFill>
                <a:latin typeface="Montserrat" panose="02000505000000020004" pitchFamily="2" charset="0"/>
              </a:rPr>
              <a:t>Hujan</a:t>
            </a:r>
            <a:endParaRPr lang="en-ID" sz="2800" dirty="0">
              <a:solidFill>
                <a:srgbClr val="002060"/>
              </a:solidFill>
              <a:latin typeface="Montserrat" panose="02000505000000020004" pitchFamily="2" charset="0"/>
            </a:endParaRPr>
          </a:p>
        </p:txBody>
      </p:sp>
      <p:sp>
        <p:nvSpPr>
          <p:cNvPr id="21" name="TextBox 20">
            <a:extLst>
              <a:ext uri="{FF2B5EF4-FFF2-40B4-BE49-F238E27FC236}">
                <a16:creationId xmlns:a16="http://schemas.microsoft.com/office/drawing/2014/main" id="{F44D8417-89B1-4AAC-92E7-C170A998AC78}"/>
              </a:ext>
            </a:extLst>
          </p:cNvPr>
          <p:cNvSpPr txBox="1"/>
          <p:nvPr/>
        </p:nvSpPr>
        <p:spPr>
          <a:xfrm>
            <a:off x="7411452" y="4793355"/>
            <a:ext cx="4455803" cy="369332"/>
          </a:xfrm>
          <a:prstGeom prst="rect">
            <a:avLst/>
          </a:prstGeom>
          <a:noFill/>
        </p:spPr>
        <p:txBody>
          <a:bodyPr wrap="square" rtlCol="0">
            <a:spAutoFit/>
          </a:bodyPr>
          <a:lstStyle/>
          <a:p>
            <a:r>
              <a:rPr lang="en-ID" sz="1800" dirty="0">
                <a:solidFill>
                  <a:srgbClr val="002060"/>
                </a:solidFill>
                <a:latin typeface="+mj-lt"/>
              </a:rPr>
              <a:t>Saya </a:t>
            </a:r>
            <a:r>
              <a:rPr lang="en-ID" sz="1800" dirty="0" err="1">
                <a:solidFill>
                  <a:srgbClr val="002060"/>
                </a:solidFill>
                <a:latin typeface="+mj-lt"/>
              </a:rPr>
              <a:t>akan</a:t>
            </a:r>
            <a:r>
              <a:rPr lang="en-ID" sz="1800" dirty="0">
                <a:solidFill>
                  <a:srgbClr val="002060"/>
                </a:solidFill>
                <a:latin typeface="+mj-lt"/>
              </a:rPr>
              <a:t> </a:t>
            </a:r>
            <a:r>
              <a:rPr lang="en-ID" sz="1800" dirty="0" err="1">
                <a:solidFill>
                  <a:srgbClr val="002060"/>
                </a:solidFill>
                <a:latin typeface="+mj-lt"/>
              </a:rPr>
              <a:t>membawa</a:t>
            </a:r>
            <a:r>
              <a:rPr lang="en-ID" sz="1800" dirty="0">
                <a:solidFill>
                  <a:srgbClr val="002060"/>
                </a:solidFill>
                <a:latin typeface="+mj-lt"/>
              </a:rPr>
              <a:t> </a:t>
            </a:r>
            <a:r>
              <a:rPr lang="en-ID" sz="1800" dirty="0" err="1">
                <a:solidFill>
                  <a:srgbClr val="002060"/>
                </a:solidFill>
                <a:latin typeface="+mj-lt"/>
              </a:rPr>
              <a:t>payung</a:t>
            </a:r>
            <a:endParaRPr lang="en-ID" sz="1800" dirty="0">
              <a:solidFill>
                <a:srgbClr val="002060"/>
              </a:solidFill>
              <a:latin typeface="+mj-lt"/>
            </a:endParaRPr>
          </a:p>
        </p:txBody>
      </p:sp>
      <p:pic>
        <p:nvPicPr>
          <p:cNvPr id="3074" name="Picture 2" descr="Sun Sunshine Sticker by Marie Boiseau for iOS &amp;amp; Android | GIPHY in 2021 |  Android gif, Cute gif, Cloud stickers">
            <a:extLst>
              <a:ext uri="{FF2B5EF4-FFF2-40B4-BE49-F238E27FC236}">
                <a16:creationId xmlns:a16="http://schemas.microsoft.com/office/drawing/2014/main" id="{C26D7061-27C1-4343-8E77-E8EC1653790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4745" y="1941123"/>
            <a:ext cx="1931445" cy="198521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or: Curved 23">
            <a:extLst>
              <a:ext uri="{FF2B5EF4-FFF2-40B4-BE49-F238E27FC236}">
                <a16:creationId xmlns:a16="http://schemas.microsoft.com/office/drawing/2014/main" id="{7DA187F4-9570-4B22-8ADF-3D5B81CDADB9}"/>
              </a:ext>
            </a:extLst>
          </p:cNvPr>
          <p:cNvCxnSpPr>
            <a:cxnSpLocks/>
          </p:cNvCxnSpPr>
          <p:nvPr/>
        </p:nvCxnSpPr>
        <p:spPr>
          <a:xfrm>
            <a:off x="2485749" y="3188599"/>
            <a:ext cx="851009" cy="12700"/>
          </a:xfrm>
          <a:prstGeom prst="curvedConnector3">
            <a:avLst>
              <a:gd name="adj1" fmla="val 63196"/>
            </a:avLst>
          </a:prstGeom>
          <a:ln w="57150">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078" name="Picture 6" descr="Workout GIFs - Get the best gif on GIFER">
            <a:extLst>
              <a:ext uri="{FF2B5EF4-FFF2-40B4-BE49-F238E27FC236}">
                <a16:creationId xmlns:a16="http://schemas.microsoft.com/office/drawing/2014/main" id="{42B257D4-8821-4901-82A5-C8E8A7528E0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48275" y="2299821"/>
            <a:ext cx="2315887" cy="16074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190 Wind and Cloud ideas in 2021 | cute gif, animation, gif background">
            <a:extLst>
              <a:ext uri="{FF2B5EF4-FFF2-40B4-BE49-F238E27FC236}">
                <a16:creationId xmlns:a16="http://schemas.microsoft.com/office/drawing/2014/main" id="{14C82365-AE26-445E-A4DA-F6085158C9A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8007" y="4288771"/>
            <a:ext cx="1931446" cy="1939527"/>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or: Curved 30">
            <a:extLst>
              <a:ext uri="{FF2B5EF4-FFF2-40B4-BE49-F238E27FC236}">
                <a16:creationId xmlns:a16="http://schemas.microsoft.com/office/drawing/2014/main" id="{DBF18026-B62D-4216-8BDD-6962C0248940}"/>
              </a:ext>
            </a:extLst>
          </p:cNvPr>
          <p:cNvCxnSpPr>
            <a:cxnSpLocks/>
          </p:cNvCxnSpPr>
          <p:nvPr/>
        </p:nvCxnSpPr>
        <p:spPr>
          <a:xfrm>
            <a:off x="2376015" y="5468694"/>
            <a:ext cx="851009" cy="12700"/>
          </a:xfrm>
          <a:prstGeom prst="curvedConnector3">
            <a:avLst>
              <a:gd name="adj1" fmla="val 63196"/>
            </a:avLst>
          </a:prstGeom>
          <a:ln w="57150">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082" name="Picture 10" descr="Totoro rain GIF download free">
            <a:extLst>
              <a:ext uri="{FF2B5EF4-FFF2-40B4-BE49-F238E27FC236}">
                <a16:creationId xmlns:a16="http://schemas.microsoft.com/office/drawing/2014/main" id="{8ABCE2CE-682B-4B86-807B-F573F9766D3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456584" y="4178030"/>
            <a:ext cx="2239636" cy="2239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196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8"/>
                                        </p:tgtEl>
                                        <p:attrNameLst>
                                          <p:attrName>style.visibility</p:attrName>
                                        </p:attrNameLst>
                                      </p:cBhvr>
                                      <p:to>
                                        <p:strVal val="visible"/>
                                      </p:to>
                                    </p:set>
                                    <p:anim calcmode="lin" valueType="num">
                                      <p:cBhvr additive="base">
                                        <p:cTn id="15" dur="500" fill="hold"/>
                                        <p:tgtEl>
                                          <p:spTgt spid="3078"/>
                                        </p:tgtEl>
                                        <p:attrNameLst>
                                          <p:attrName>ppt_x</p:attrName>
                                        </p:attrNameLst>
                                      </p:cBhvr>
                                      <p:tavLst>
                                        <p:tav tm="0">
                                          <p:val>
                                            <p:strVal val="#ppt_x"/>
                                          </p:val>
                                        </p:tav>
                                        <p:tav tm="100000">
                                          <p:val>
                                            <p:strVal val="#ppt_x"/>
                                          </p:val>
                                        </p:tav>
                                      </p:tavLst>
                                    </p:anim>
                                    <p:anim calcmode="lin" valueType="num">
                                      <p:cBhvr additive="base">
                                        <p:cTn id="16" dur="500" fill="hold"/>
                                        <p:tgtEl>
                                          <p:spTgt spid="307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080"/>
                                        </p:tgtEl>
                                        <p:attrNameLst>
                                          <p:attrName>style.visibility</p:attrName>
                                        </p:attrNameLst>
                                      </p:cBhvr>
                                      <p:to>
                                        <p:strVal val="visible"/>
                                      </p:to>
                                    </p:set>
                                    <p:anim calcmode="lin" valueType="num">
                                      <p:cBhvr additive="base">
                                        <p:cTn id="33" dur="500" fill="hold"/>
                                        <p:tgtEl>
                                          <p:spTgt spid="3080"/>
                                        </p:tgtEl>
                                        <p:attrNameLst>
                                          <p:attrName>ppt_x</p:attrName>
                                        </p:attrNameLst>
                                      </p:cBhvr>
                                      <p:tavLst>
                                        <p:tav tm="0">
                                          <p:val>
                                            <p:strVal val="#ppt_x"/>
                                          </p:val>
                                        </p:tav>
                                        <p:tav tm="100000">
                                          <p:val>
                                            <p:strVal val="#ppt_x"/>
                                          </p:val>
                                        </p:tav>
                                      </p:tavLst>
                                    </p:anim>
                                    <p:anim calcmode="lin" valueType="num">
                                      <p:cBhvr additive="base">
                                        <p:cTn id="34" dur="500" fill="hold"/>
                                        <p:tgtEl>
                                          <p:spTgt spid="308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082"/>
                                        </p:tgtEl>
                                        <p:attrNameLst>
                                          <p:attrName>style.visibility</p:attrName>
                                        </p:attrNameLst>
                                      </p:cBhvr>
                                      <p:to>
                                        <p:strVal val="visible"/>
                                      </p:to>
                                    </p:set>
                                    <p:anim calcmode="lin" valueType="num">
                                      <p:cBhvr additive="base">
                                        <p:cTn id="41" dur="500" fill="hold"/>
                                        <p:tgtEl>
                                          <p:spTgt spid="3082"/>
                                        </p:tgtEl>
                                        <p:attrNameLst>
                                          <p:attrName>ppt_x</p:attrName>
                                        </p:attrNameLst>
                                      </p:cBhvr>
                                      <p:tavLst>
                                        <p:tav tm="0">
                                          <p:val>
                                            <p:strVal val="#ppt_x"/>
                                          </p:val>
                                        </p:tav>
                                        <p:tav tm="100000">
                                          <p:val>
                                            <p:strVal val="#ppt_x"/>
                                          </p:val>
                                        </p:tav>
                                      </p:tavLst>
                                    </p:anim>
                                    <p:anim calcmode="lin" valueType="num">
                                      <p:cBhvr additive="base">
                                        <p:cTn id="42" dur="500" fill="hold"/>
                                        <p:tgtEl>
                                          <p:spTgt spid="308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19" grpId="0"/>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3"/>
          <p:cNvSpPr/>
          <p:nvPr/>
        </p:nvSpPr>
        <p:spPr>
          <a:xfrm>
            <a:off x="1606031" y="2658098"/>
            <a:ext cx="8544949" cy="1015663"/>
          </a:xfrm>
          <a:prstGeom prst="rect">
            <a:avLst/>
          </a:prstGeom>
          <a:solidFill>
            <a:srgbClr val="D0CEC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1"/>
                </a:solidFill>
                <a:latin typeface="Overlock"/>
                <a:ea typeface="Overlock"/>
                <a:cs typeface="Overlock"/>
                <a:sym typeface="Overlock"/>
              </a:rPr>
              <a:t>Ternary Operators </a:t>
            </a:r>
            <a:endParaRPr sz="6000" b="1" cap="none">
              <a:solidFill>
                <a:schemeClr val="dk1"/>
              </a:solidFill>
              <a:latin typeface="Overlock"/>
              <a:ea typeface="Overlock"/>
              <a:cs typeface="Overlock"/>
              <a:sym typeface="Overloc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a:latin typeface="Overlock"/>
                <a:ea typeface="Overlock"/>
                <a:cs typeface="Overlock"/>
                <a:sym typeface="Overlock"/>
              </a:rPr>
              <a:t>Operator Ternary</a:t>
            </a:r>
            <a:endParaRPr/>
          </a:p>
        </p:txBody>
      </p:sp>
      <p:sp>
        <p:nvSpPr>
          <p:cNvPr id="244" name="Google Shape;244;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Digunakan dalam Sintaks pemilihan</a:t>
            </a:r>
            <a:endParaRPr/>
          </a:p>
          <a:p>
            <a:pPr marL="228600" lvl="0" indent="-228600" algn="l" rtl="0">
              <a:lnSpc>
                <a:spcPct val="90000"/>
              </a:lnSpc>
              <a:spcBef>
                <a:spcPts val="1000"/>
              </a:spcBef>
              <a:spcAft>
                <a:spcPts val="0"/>
              </a:spcAft>
              <a:buClr>
                <a:schemeClr val="dk1"/>
              </a:buClr>
              <a:buSzPts val="2800"/>
              <a:buChar char="•"/>
            </a:pPr>
            <a:r>
              <a:rPr lang="en-US"/>
              <a:t>Bentuk Umum:</a:t>
            </a:r>
            <a:endParaRPr/>
          </a:p>
        </p:txBody>
      </p:sp>
      <p:sp>
        <p:nvSpPr>
          <p:cNvPr id="245" name="Google Shape;245;p24"/>
          <p:cNvSpPr txBox="1"/>
          <p:nvPr/>
        </p:nvSpPr>
        <p:spPr>
          <a:xfrm>
            <a:off x="1099635" y="3580909"/>
            <a:ext cx="9886296" cy="584775"/>
          </a:xfrm>
          <a:prstGeom prst="rect">
            <a:avLst/>
          </a:prstGeom>
          <a:solidFill>
            <a:srgbClr val="ACB8CA"/>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 sintaks (Condition) ? (kondisi jika true) : (kondisi jika false)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5"/>
          <p:cNvSpPr txBox="1">
            <a:spLocks noGrp="1"/>
          </p:cNvSpPr>
          <p:nvPr>
            <p:ph type="title"/>
          </p:nvPr>
        </p:nvSpPr>
        <p:spPr>
          <a:xfrm>
            <a:off x="582305" y="657367"/>
            <a:ext cx="10972800" cy="68431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Overlock"/>
              <a:buNone/>
            </a:pPr>
            <a:r>
              <a:rPr lang="en-US" b="1">
                <a:latin typeface="Overlock"/>
                <a:ea typeface="Overlock"/>
                <a:cs typeface="Overlock"/>
                <a:sym typeface="Overlock"/>
              </a:rPr>
              <a:t>Contoh</a:t>
            </a:r>
            <a:endParaRPr/>
          </a:p>
        </p:txBody>
      </p:sp>
      <p:pic>
        <p:nvPicPr>
          <p:cNvPr id="251" name="Google Shape;251;p25"/>
          <p:cNvPicPr preferRelativeResize="0"/>
          <p:nvPr/>
        </p:nvPicPr>
        <p:blipFill rotWithShape="1">
          <a:blip r:embed="rId3">
            <a:alphaModFix/>
          </a:blip>
          <a:srcRect/>
          <a:stretch/>
        </p:blipFill>
        <p:spPr>
          <a:xfrm>
            <a:off x="148421" y="4255921"/>
            <a:ext cx="12043580" cy="2016224"/>
          </a:xfrm>
          <a:prstGeom prst="rect">
            <a:avLst/>
          </a:prstGeom>
          <a:noFill/>
          <a:ln>
            <a:noFill/>
          </a:ln>
          <a:effectLst>
            <a:outerShdw blurRad="292100" dist="139700" dir="2700000" algn="tl" rotWithShape="0">
              <a:srgbClr val="333333">
                <a:alpha val="64705"/>
              </a:srgbClr>
            </a:outerShdw>
          </a:effectLst>
        </p:spPr>
      </p:pic>
      <p:pic>
        <p:nvPicPr>
          <p:cNvPr id="252" name="Google Shape;252;p25"/>
          <p:cNvPicPr preferRelativeResize="0"/>
          <p:nvPr/>
        </p:nvPicPr>
        <p:blipFill rotWithShape="1">
          <a:blip r:embed="rId4">
            <a:alphaModFix/>
          </a:blip>
          <a:srcRect/>
          <a:stretch/>
        </p:blipFill>
        <p:spPr>
          <a:xfrm>
            <a:off x="3407702" y="298376"/>
            <a:ext cx="7520468" cy="3223058"/>
          </a:xfrm>
          <a:prstGeom prst="rect">
            <a:avLst/>
          </a:prstGeom>
          <a:noFill/>
          <a:ln>
            <a:noFill/>
          </a:ln>
          <a:effectLst>
            <a:outerShdw blurRad="292100" dist="139700" dir="2700000" algn="tl" rotWithShape="0">
              <a:srgbClr val="333333">
                <a:alpha val="64705"/>
              </a:srgbClr>
            </a:outerShdw>
          </a:effectLst>
        </p:spPr>
      </p:pic>
      <p:cxnSp>
        <p:nvCxnSpPr>
          <p:cNvPr id="253" name="Google Shape;253;p25"/>
          <p:cNvCxnSpPr/>
          <p:nvPr/>
        </p:nvCxnSpPr>
        <p:spPr>
          <a:xfrm rot="10800000" flipH="1">
            <a:off x="192022" y="3717032"/>
            <a:ext cx="12048662" cy="72008"/>
          </a:xfrm>
          <a:prstGeom prst="straightConnector1">
            <a:avLst/>
          </a:prstGeom>
          <a:noFill/>
          <a:ln w="41275" cap="flat" cmpd="sng">
            <a:solidFill>
              <a:srgbClr val="FF0000"/>
            </a:solidFill>
            <a:prstDash val="dash"/>
            <a:miter lim="800000"/>
            <a:headEnd type="none" w="sm" len="sm"/>
            <a:tailEnd type="non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6"/>
          <p:cNvSpPr/>
          <p:nvPr/>
        </p:nvSpPr>
        <p:spPr>
          <a:xfrm>
            <a:off x="1865338" y="2603507"/>
            <a:ext cx="8544949" cy="923330"/>
          </a:xfrm>
          <a:prstGeom prst="rect">
            <a:avLst/>
          </a:prstGeom>
          <a:solidFill>
            <a:srgbClr val="D0CEC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chemeClr val="dk1"/>
                </a:solidFill>
                <a:latin typeface="Overlock"/>
                <a:ea typeface="Overlock"/>
                <a:cs typeface="Overlock"/>
                <a:sym typeface="Overlock"/>
              </a:rPr>
              <a:t>Contoh Studi Kasus </a:t>
            </a:r>
            <a:endParaRPr sz="5400" b="1" cap="none">
              <a:solidFill>
                <a:schemeClr val="dk1"/>
              </a:solidFill>
              <a:latin typeface="Overlock"/>
              <a:ea typeface="Overlock"/>
              <a:cs typeface="Overlock"/>
              <a:sym typeface="Overlock"/>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6A48620-EE68-4D3B-998B-0AC8AE1F3D15}"/>
              </a:ext>
            </a:extLst>
          </p:cNvPr>
          <p:cNvSpPr/>
          <p:nvPr/>
        </p:nvSpPr>
        <p:spPr>
          <a:xfrm>
            <a:off x="10270434" y="535484"/>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3C3D41DD-8C46-4F21-8109-8D169D2DF7C8}"/>
              </a:ext>
            </a:extLst>
          </p:cNvPr>
          <p:cNvSpPr/>
          <p:nvPr/>
        </p:nvSpPr>
        <p:spPr>
          <a:xfrm>
            <a:off x="9892746" y="346640"/>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D7F2221F-5DD7-471A-9688-F2AAC61CA8C0}"/>
              </a:ext>
            </a:extLst>
          </p:cNvPr>
          <p:cNvSpPr/>
          <p:nvPr/>
        </p:nvSpPr>
        <p:spPr>
          <a:xfrm>
            <a:off x="11214050"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C1CFC6CC-047C-41D4-A8F7-7BAED1B1F42E}"/>
              </a:ext>
            </a:extLst>
          </p:cNvPr>
          <p:cNvSpPr/>
          <p:nvPr/>
        </p:nvSpPr>
        <p:spPr>
          <a:xfrm>
            <a:off x="5945427"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45E10D50-EE92-430F-BFE3-772CD5840FEF}"/>
              </a:ext>
            </a:extLst>
          </p:cNvPr>
          <p:cNvSpPr/>
          <p:nvPr/>
        </p:nvSpPr>
        <p:spPr>
          <a:xfrm>
            <a:off x="958097" y="873414"/>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ED5C7D4D-6B45-4709-A4D7-EB44BCCF92EA}"/>
              </a:ext>
            </a:extLst>
          </p:cNvPr>
          <p:cNvSpPr/>
          <p:nvPr/>
        </p:nvSpPr>
        <p:spPr>
          <a:xfrm>
            <a:off x="580409" y="684570"/>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E16216B1-9DCD-4EAE-9D33-D26B2988FF7D}"/>
              </a:ext>
            </a:extLst>
          </p:cNvPr>
          <p:cNvSpPr/>
          <p:nvPr/>
        </p:nvSpPr>
        <p:spPr>
          <a:xfrm>
            <a:off x="1901713" y="621454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95C4FE48-56FD-4146-AE77-2AA272162DF4}"/>
              </a:ext>
            </a:extLst>
          </p:cNvPr>
          <p:cNvSpPr/>
          <p:nvPr/>
        </p:nvSpPr>
        <p:spPr>
          <a:xfrm>
            <a:off x="-3366910" y="632977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AE17022F-23D7-46F2-94D6-530D28E0B6AF}"/>
              </a:ext>
            </a:extLst>
          </p:cNvPr>
          <p:cNvSpPr/>
          <p:nvPr/>
        </p:nvSpPr>
        <p:spPr>
          <a:xfrm>
            <a:off x="1475874" y="1957137"/>
            <a:ext cx="8794560" cy="32405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id-ID" sz="2800" dirty="0" err="1">
                <a:latin typeface="Comic Sans MS" panose="030F0702030302020204" pitchFamily="66" charset="0"/>
              </a:rPr>
              <a:t>Didalam</a:t>
            </a:r>
            <a:r>
              <a:rPr lang="id-ID" sz="2800" dirty="0">
                <a:latin typeface="Comic Sans MS" panose="030F0702030302020204" pitchFamily="66" charset="0"/>
              </a:rPr>
              <a:t> aturan tata tertib berkendara kendaraan bermotor maka terdapat aturan </a:t>
            </a:r>
            <a:r>
              <a:rPr lang="id-ID" sz="2800" dirty="0" err="1">
                <a:latin typeface="Comic Sans MS" panose="030F0702030302020204" pitchFamily="66" charset="0"/>
              </a:rPr>
              <a:t>dimana</a:t>
            </a:r>
            <a:r>
              <a:rPr lang="id-ID" sz="2800" dirty="0">
                <a:latin typeface="Comic Sans MS" panose="030F0702030302020204" pitchFamily="66" charset="0"/>
              </a:rPr>
              <a:t> orang yang boleh berkendara bermotor yaitu orang yang umurnya minimal 17 tahun</a:t>
            </a:r>
            <a:endParaRPr lang="en-ID" sz="2800" dirty="0">
              <a:latin typeface="Comic Sans MS" panose="030F0702030302020204" pitchFamily="66" charset="0"/>
            </a:endParaRPr>
          </a:p>
        </p:txBody>
      </p:sp>
      <p:sp>
        <p:nvSpPr>
          <p:cNvPr id="13" name="TextBox 12">
            <a:extLst>
              <a:ext uri="{FF2B5EF4-FFF2-40B4-BE49-F238E27FC236}">
                <a16:creationId xmlns:a16="http://schemas.microsoft.com/office/drawing/2014/main" id="{4D1A24AA-3840-4D0A-9CD0-DEF4B78B8B15}"/>
              </a:ext>
            </a:extLst>
          </p:cNvPr>
          <p:cNvSpPr txBox="1"/>
          <p:nvPr/>
        </p:nvSpPr>
        <p:spPr>
          <a:xfrm>
            <a:off x="2054809" y="494580"/>
            <a:ext cx="7162076" cy="954107"/>
          </a:xfrm>
          <a:prstGeom prst="rect">
            <a:avLst/>
          </a:prstGeom>
          <a:noFill/>
        </p:spPr>
        <p:txBody>
          <a:bodyPr wrap="square">
            <a:spAutoFit/>
          </a:bodyPr>
          <a:lstStyle/>
          <a:p>
            <a:pPr algn="ctr"/>
            <a:r>
              <a:rPr lang="en-US" sz="2800" b="1" dirty="0">
                <a:solidFill>
                  <a:srgbClr val="002060"/>
                </a:solidFill>
                <a:latin typeface="Berlin Sans FB Demi" pitchFamily="34" charset="0"/>
              </a:rPr>
              <a:t>LATIHAN</a:t>
            </a:r>
          </a:p>
          <a:p>
            <a:pPr algn="ctr"/>
            <a:r>
              <a:rPr lang="en-US" sz="2800" b="1" dirty="0">
                <a:solidFill>
                  <a:srgbClr val="002060"/>
                </a:solidFill>
                <a:latin typeface="Berlin Sans FB Demi" pitchFamily="34" charset="0"/>
              </a:rPr>
              <a:t>STUDI KASUS</a:t>
            </a:r>
            <a:endParaRPr lang="en-ID" sz="2800" dirty="0">
              <a:solidFill>
                <a:srgbClr val="002060"/>
              </a:solidFill>
            </a:endParaRPr>
          </a:p>
        </p:txBody>
      </p:sp>
    </p:spTree>
    <p:extLst>
      <p:ext uri="{BB962C8B-B14F-4D97-AF65-F5344CB8AC3E}">
        <p14:creationId xmlns:p14="http://schemas.microsoft.com/office/powerpoint/2010/main" val="314802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8F0E13A-2C5F-4B2B-9FF3-EA46BCD47C39}"/>
              </a:ext>
            </a:extLst>
          </p:cNvPr>
          <p:cNvSpPr/>
          <p:nvPr/>
        </p:nvSpPr>
        <p:spPr>
          <a:xfrm>
            <a:off x="8541024" y="450537"/>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9D572B43-DFC3-4814-A780-70F54BF16A6D}"/>
              </a:ext>
            </a:extLst>
          </p:cNvPr>
          <p:cNvSpPr/>
          <p:nvPr/>
        </p:nvSpPr>
        <p:spPr>
          <a:xfrm>
            <a:off x="6245700" y="1441321"/>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B6E481DF-C97C-496B-A336-44BE40A0A130}"/>
              </a:ext>
            </a:extLst>
          </p:cNvPr>
          <p:cNvSpPr/>
          <p:nvPr/>
        </p:nvSpPr>
        <p:spPr>
          <a:xfrm>
            <a:off x="11214050"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32DEA3FD-0F1D-48ED-814E-2009B6DEE208}"/>
              </a:ext>
            </a:extLst>
          </p:cNvPr>
          <p:cNvSpPr/>
          <p:nvPr/>
        </p:nvSpPr>
        <p:spPr>
          <a:xfrm>
            <a:off x="5945427"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3058BA32-2D73-429A-9E71-557B76E572DB}"/>
              </a:ext>
            </a:extLst>
          </p:cNvPr>
          <p:cNvSpPr/>
          <p:nvPr/>
        </p:nvSpPr>
        <p:spPr>
          <a:xfrm>
            <a:off x="958097" y="724328"/>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4E82ADD6-B156-4864-BB50-C53D636338C5}"/>
              </a:ext>
            </a:extLst>
          </p:cNvPr>
          <p:cNvSpPr/>
          <p:nvPr/>
        </p:nvSpPr>
        <p:spPr>
          <a:xfrm>
            <a:off x="580409" y="535484"/>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CA2B6838-7EDB-48E9-ACB9-9EE789D609E6}"/>
              </a:ext>
            </a:extLst>
          </p:cNvPr>
          <p:cNvSpPr/>
          <p:nvPr/>
        </p:nvSpPr>
        <p:spPr>
          <a:xfrm>
            <a:off x="1901713" y="6065455"/>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C5C0D7D6-9C8B-455B-B948-F8EE058EA332}"/>
              </a:ext>
            </a:extLst>
          </p:cNvPr>
          <p:cNvSpPr/>
          <p:nvPr/>
        </p:nvSpPr>
        <p:spPr>
          <a:xfrm>
            <a:off x="-3366910" y="6180684"/>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B7E9AD0B-8A0A-4EA9-9792-33CA7789A57C}"/>
              </a:ext>
            </a:extLst>
          </p:cNvPr>
          <p:cNvSpPr txBox="1"/>
          <p:nvPr/>
        </p:nvSpPr>
        <p:spPr>
          <a:xfrm>
            <a:off x="712148" y="1905506"/>
            <a:ext cx="5383852" cy="446705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ü"/>
            </a:pPr>
            <a:r>
              <a:rPr lang="en-ID" sz="2400" dirty="0" err="1">
                <a:solidFill>
                  <a:srgbClr val="002060"/>
                </a:solidFill>
                <a:latin typeface="+mn-lt"/>
              </a:rPr>
              <a:t>Tentukan</a:t>
            </a:r>
            <a:r>
              <a:rPr lang="en-ID" sz="2400" dirty="0">
                <a:solidFill>
                  <a:srgbClr val="002060"/>
                </a:solidFill>
                <a:latin typeface="+mn-lt"/>
              </a:rPr>
              <a:t> </a:t>
            </a:r>
            <a:r>
              <a:rPr lang="en-ID" sz="2400" dirty="0" err="1">
                <a:solidFill>
                  <a:srgbClr val="002060"/>
                </a:solidFill>
                <a:latin typeface="+mn-lt"/>
              </a:rPr>
              <a:t>Kondisi</a:t>
            </a:r>
            <a:r>
              <a:rPr lang="en-ID" sz="2400" dirty="0">
                <a:solidFill>
                  <a:srgbClr val="002060"/>
                </a:solidFill>
                <a:latin typeface="+mn-lt"/>
              </a:rPr>
              <a:t> : </a:t>
            </a:r>
            <a:r>
              <a:rPr lang="en-ID" sz="2400" b="1" dirty="0" err="1">
                <a:solidFill>
                  <a:srgbClr val="002060"/>
                </a:solidFill>
                <a:latin typeface="+mn-lt"/>
              </a:rPr>
              <a:t>Usia</a:t>
            </a:r>
            <a:r>
              <a:rPr lang="en-ID" sz="2400" b="1" dirty="0">
                <a:solidFill>
                  <a:srgbClr val="002060"/>
                </a:solidFill>
                <a:latin typeface="+mn-lt"/>
              </a:rPr>
              <a:t> &gt; 17</a:t>
            </a:r>
          </a:p>
          <a:p>
            <a:pPr marL="285750" indent="-285750">
              <a:lnSpc>
                <a:spcPct val="150000"/>
              </a:lnSpc>
              <a:buClr>
                <a:schemeClr val="accent1"/>
              </a:buClr>
              <a:buFont typeface="Wingdings" panose="05000000000000000000" pitchFamily="2" charset="2"/>
              <a:buChar char="ü"/>
            </a:pPr>
            <a:r>
              <a:rPr lang="en-ID" sz="2400" b="1" dirty="0">
                <a:solidFill>
                  <a:srgbClr val="002060"/>
                </a:solidFill>
                <a:latin typeface="+mn-lt"/>
              </a:rPr>
              <a:t>Jika </a:t>
            </a:r>
            <a:r>
              <a:rPr lang="en-ID" sz="2400" b="1" dirty="0" err="1">
                <a:solidFill>
                  <a:srgbClr val="002060"/>
                </a:solidFill>
                <a:latin typeface="+mn-lt"/>
              </a:rPr>
              <a:t>kondisi</a:t>
            </a:r>
            <a:r>
              <a:rPr lang="en-ID" sz="2400" b="1" dirty="0">
                <a:solidFill>
                  <a:srgbClr val="002060"/>
                </a:solidFill>
                <a:latin typeface="+mn-lt"/>
              </a:rPr>
              <a:t> “</a:t>
            </a:r>
            <a:r>
              <a:rPr lang="en-ID" sz="2400" b="1" dirty="0" err="1">
                <a:solidFill>
                  <a:srgbClr val="002060"/>
                </a:solidFill>
                <a:latin typeface="+mn-lt"/>
              </a:rPr>
              <a:t>Benar</a:t>
            </a:r>
            <a:r>
              <a:rPr lang="en-ID" sz="2400" b="1" dirty="0">
                <a:solidFill>
                  <a:srgbClr val="002060"/>
                </a:solidFill>
                <a:latin typeface="+mn-lt"/>
              </a:rPr>
              <a:t>” / “True” </a:t>
            </a:r>
            <a:r>
              <a:rPr lang="en-ID" sz="2400" b="1" dirty="0" err="1">
                <a:solidFill>
                  <a:srgbClr val="002060"/>
                </a:solidFill>
                <a:latin typeface="+mn-lt"/>
              </a:rPr>
              <a:t>Tentukan</a:t>
            </a:r>
            <a:r>
              <a:rPr lang="en-ID" sz="2400" b="1" dirty="0">
                <a:solidFill>
                  <a:srgbClr val="002060"/>
                </a:solidFill>
                <a:latin typeface="+mn-lt"/>
              </a:rPr>
              <a:t> </a:t>
            </a:r>
            <a:r>
              <a:rPr lang="en-ID" sz="2400" b="1" dirty="0" err="1">
                <a:solidFill>
                  <a:srgbClr val="002060"/>
                </a:solidFill>
                <a:latin typeface="+mn-lt"/>
              </a:rPr>
              <a:t>apa</a:t>
            </a:r>
            <a:r>
              <a:rPr lang="en-ID" sz="2400" b="1" dirty="0">
                <a:solidFill>
                  <a:srgbClr val="002060"/>
                </a:solidFill>
                <a:latin typeface="+mn-lt"/>
              </a:rPr>
              <a:t> yang </a:t>
            </a:r>
            <a:r>
              <a:rPr lang="en-ID" sz="2400" b="1" dirty="0" err="1">
                <a:solidFill>
                  <a:srgbClr val="002060"/>
                </a:solidFill>
                <a:latin typeface="+mn-lt"/>
              </a:rPr>
              <a:t>akan</a:t>
            </a:r>
            <a:r>
              <a:rPr lang="en-ID" sz="2400" b="1" dirty="0">
                <a:solidFill>
                  <a:srgbClr val="002060"/>
                </a:solidFill>
                <a:latin typeface="+mn-lt"/>
              </a:rPr>
              <a:t> </a:t>
            </a:r>
            <a:r>
              <a:rPr lang="en-ID" sz="2400" b="1" dirty="0" err="1">
                <a:solidFill>
                  <a:srgbClr val="002060"/>
                </a:solidFill>
                <a:latin typeface="+mn-lt"/>
              </a:rPr>
              <a:t>dilakukan</a:t>
            </a:r>
            <a:r>
              <a:rPr lang="en-ID" sz="2400" b="1" dirty="0">
                <a:solidFill>
                  <a:srgbClr val="002060"/>
                </a:solidFill>
                <a:latin typeface="+mn-lt"/>
              </a:rPr>
              <a:t> </a:t>
            </a:r>
            <a:r>
              <a:rPr lang="en-ID" sz="2400" b="1" dirty="0">
                <a:solidFill>
                  <a:srgbClr val="002060"/>
                </a:solidFill>
                <a:latin typeface="+mn-lt"/>
                <a:sym typeface="Wingdings" panose="05000000000000000000" pitchFamily="2" charset="2"/>
              </a:rPr>
              <a:t> </a:t>
            </a:r>
            <a:r>
              <a:rPr lang="en-ID" sz="2400" b="1" dirty="0" err="1">
                <a:solidFill>
                  <a:srgbClr val="002060"/>
                </a:solidFill>
                <a:latin typeface="+mn-lt"/>
                <a:sym typeface="Wingdings" panose="05000000000000000000" pitchFamily="2" charset="2"/>
              </a:rPr>
              <a:t>Boleh</a:t>
            </a:r>
            <a:r>
              <a:rPr lang="en-ID" sz="2400" b="1" dirty="0">
                <a:solidFill>
                  <a:srgbClr val="002060"/>
                </a:solidFill>
                <a:latin typeface="+mn-lt"/>
                <a:sym typeface="Wingdings" panose="05000000000000000000" pitchFamily="2" charset="2"/>
              </a:rPr>
              <a:t> </a:t>
            </a:r>
            <a:r>
              <a:rPr lang="en-ID" sz="2400" b="1" dirty="0" err="1">
                <a:solidFill>
                  <a:srgbClr val="002060"/>
                </a:solidFill>
                <a:latin typeface="+mn-lt"/>
                <a:sym typeface="Wingdings" panose="05000000000000000000" pitchFamily="2" charset="2"/>
              </a:rPr>
              <a:t>berkendara</a:t>
            </a:r>
            <a:endParaRPr lang="en-ID" sz="2400" b="1" dirty="0">
              <a:solidFill>
                <a:srgbClr val="002060"/>
              </a:solidFill>
              <a:latin typeface="+mn-lt"/>
              <a:sym typeface="Wingdings" panose="05000000000000000000" pitchFamily="2" charset="2"/>
            </a:endParaRPr>
          </a:p>
          <a:p>
            <a:pPr marL="285750" indent="-285750">
              <a:lnSpc>
                <a:spcPct val="150000"/>
              </a:lnSpc>
              <a:buClr>
                <a:schemeClr val="accent1"/>
              </a:buClr>
              <a:buFont typeface="Wingdings" panose="05000000000000000000" pitchFamily="2" charset="2"/>
              <a:buChar char="ü"/>
            </a:pPr>
            <a:r>
              <a:rPr lang="en-ID" sz="2400" b="1" dirty="0">
                <a:solidFill>
                  <a:srgbClr val="002060"/>
                </a:solidFill>
                <a:latin typeface="+mn-lt"/>
              </a:rPr>
              <a:t>Jika </a:t>
            </a:r>
            <a:r>
              <a:rPr lang="en-ID" sz="2400" b="1" dirty="0" err="1">
                <a:solidFill>
                  <a:srgbClr val="002060"/>
                </a:solidFill>
                <a:latin typeface="+mn-lt"/>
              </a:rPr>
              <a:t>kondisi</a:t>
            </a:r>
            <a:r>
              <a:rPr lang="en-ID" sz="2400" b="1" dirty="0">
                <a:solidFill>
                  <a:srgbClr val="002060"/>
                </a:solidFill>
                <a:latin typeface="+mn-lt"/>
              </a:rPr>
              <a:t> “Salah” / “</a:t>
            </a:r>
            <a:r>
              <a:rPr lang="en-ID" sz="2400" b="1" dirty="0" err="1">
                <a:solidFill>
                  <a:srgbClr val="002060"/>
                </a:solidFill>
                <a:latin typeface="+mn-lt"/>
              </a:rPr>
              <a:t>Benar</a:t>
            </a:r>
            <a:r>
              <a:rPr lang="en-ID" sz="2400" b="1" dirty="0">
                <a:solidFill>
                  <a:srgbClr val="002060"/>
                </a:solidFill>
                <a:latin typeface="+mn-lt"/>
              </a:rPr>
              <a:t>” </a:t>
            </a:r>
            <a:r>
              <a:rPr lang="en-ID" sz="2400" b="1" dirty="0" err="1">
                <a:solidFill>
                  <a:srgbClr val="002060"/>
                </a:solidFill>
                <a:latin typeface="+mn-lt"/>
              </a:rPr>
              <a:t>Tentukan</a:t>
            </a:r>
            <a:r>
              <a:rPr lang="en-ID" sz="2400" b="1" dirty="0">
                <a:solidFill>
                  <a:srgbClr val="002060"/>
                </a:solidFill>
                <a:latin typeface="+mn-lt"/>
              </a:rPr>
              <a:t> </a:t>
            </a:r>
            <a:r>
              <a:rPr lang="en-ID" sz="2400" b="1" dirty="0" err="1">
                <a:solidFill>
                  <a:srgbClr val="002060"/>
                </a:solidFill>
                <a:latin typeface="+mn-lt"/>
              </a:rPr>
              <a:t>apa</a:t>
            </a:r>
            <a:r>
              <a:rPr lang="en-ID" sz="2400" b="1" dirty="0">
                <a:solidFill>
                  <a:srgbClr val="002060"/>
                </a:solidFill>
                <a:latin typeface="+mn-lt"/>
              </a:rPr>
              <a:t> yang </a:t>
            </a:r>
            <a:r>
              <a:rPr lang="en-ID" sz="2400" b="1" dirty="0" err="1">
                <a:solidFill>
                  <a:srgbClr val="002060"/>
                </a:solidFill>
                <a:latin typeface="+mn-lt"/>
              </a:rPr>
              <a:t>akan</a:t>
            </a:r>
            <a:r>
              <a:rPr lang="en-ID" sz="2400" b="1" dirty="0">
                <a:solidFill>
                  <a:srgbClr val="002060"/>
                </a:solidFill>
                <a:latin typeface="+mn-lt"/>
              </a:rPr>
              <a:t> </a:t>
            </a:r>
            <a:r>
              <a:rPr lang="en-ID" sz="2400" b="1" dirty="0" err="1">
                <a:solidFill>
                  <a:srgbClr val="002060"/>
                </a:solidFill>
                <a:latin typeface="+mn-lt"/>
              </a:rPr>
              <a:t>dilakukan</a:t>
            </a:r>
            <a:r>
              <a:rPr lang="en-ID" sz="2400" b="1" dirty="0">
                <a:solidFill>
                  <a:srgbClr val="002060"/>
                </a:solidFill>
                <a:latin typeface="+mn-lt"/>
              </a:rPr>
              <a:t> </a:t>
            </a:r>
            <a:r>
              <a:rPr lang="en-ID" sz="2400" b="1" dirty="0">
                <a:solidFill>
                  <a:srgbClr val="002060"/>
                </a:solidFill>
                <a:latin typeface="+mn-lt"/>
                <a:sym typeface="Wingdings" panose="05000000000000000000" pitchFamily="2" charset="2"/>
              </a:rPr>
              <a:t> </a:t>
            </a:r>
            <a:r>
              <a:rPr lang="en-ID" sz="2400" b="1" dirty="0" err="1">
                <a:solidFill>
                  <a:srgbClr val="002060"/>
                </a:solidFill>
                <a:latin typeface="+mn-lt"/>
                <a:sym typeface="Wingdings" panose="05000000000000000000" pitchFamily="2" charset="2"/>
              </a:rPr>
              <a:t>Tidak</a:t>
            </a:r>
            <a:r>
              <a:rPr lang="en-ID" sz="2400" b="1" dirty="0">
                <a:solidFill>
                  <a:srgbClr val="002060"/>
                </a:solidFill>
                <a:latin typeface="+mn-lt"/>
                <a:sym typeface="Wingdings" panose="05000000000000000000" pitchFamily="2" charset="2"/>
              </a:rPr>
              <a:t> </a:t>
            </a:r>
            <a:r>
              <a:rPr lang="en-ID" sz="2400" b="1" dirty="0" err="1">
                <a:solidFill>
                  <a:srgbClr val="002060"/>
                </a:solidFill>
                <a:latin typeface="+mn-lt"/>
                <a:sym typeface="Wingdings" panose="05000000000000000000" pitchFamily="2" charset="2"/>
              </a:rPr>
              <a:t>Boleh</a:t>
            </a:r>
            <a:r>
              <a:rPr lang="en-ID" sz="2400" b="1" dirty="0">
                <a:solidFill>
                  <a:srgbClr val="002060"/>
                </a:solidFill>
                <a:latin typeface="+mn-lt"/>
                <a:sym typeface="Wingdings" panose="05000000000000000000" pitchFamily="2" charset="2"/>
              </a:rPr>
              <a:t> </a:t>
            </a:r>
            <a:r>
              <a:rPr lang="en-ID" sz="2400" b="1" dirty="0" err="1">
                <a:solidFill>
                  <a:srgbClr val="002060"/>
                </a:solidFill>
                <a:latin typeface="+mn-lt"/>
                <a:sym typeface="Wingdings" panose="05000000000000000000" pitchFamily="2" charset="2"/>
              </a:rPr>
              <a:t>berkendara</a:t>
            </a:r>
            <a:endParaRPr lang="en-ID" sz="2400" b="1" dirty="0">
              <a:solidFill>
                <a:srgbClr val="002060"/>
              </a:solidFill>
              <a:latin typeface="+mn-lt"/>
              <a:sym typeface="Wingdings" panose="05000000000000000000" pitchFamily="2" charset="2"/>
            </a:endParaRPr>
          </a:p>
          <a:p>
            <a:pPr marL="285750" indent="-285750">
              <a:lnSpc>
                <a:spcPct val="150000"/>
              </a:lnSpc>
              <a:buClr>
                <a:schemeClr val="accent1"/>
              </a:buClr>
              <a:buFont typeface="Wingdings" panose="05000000000000000000" pitchFamily="2" charset="2"/>
              <a:buChar char="ü"/>
            </a:pPr>
            <a:endParaRPr lang="en-ID" sz="2400" b="1" dirty="0">
              <a:solidFill>
                <a:srgbClr val="002060"/>
              </a:solidFill>
              <a:latin typeface="+mn-lt"/>
            </a:endParaRPr>
          </a:p>
        </p:txBody>
      </p:sp>
      <p:sp>
        <p:nvSpPr>
          <p:cNvPr id="11" name="Picture Placeholder 10">
            <a:extLst>
              <a:ext uri="{FF2B5EF4-FFF2-40B4-BE49-F238E27FC236}">
                <a16:creationId xmlns:a16="http://schemas.microsoft.com/office/drawing/2014/main" id="{B903FC99-F206-8D7C-26D4-9A4AC576696D}"/>
              </a:ext>
            </a:extLst>
          </p:cNvPr>
          <p:cNvSpPr>
            <a:spLocks noGrp="1"/>
          </p:cNvSpPr>
          <p:nvPr>
            <p:ph type="pic" sz="quarter" idx="10"/>
          </p:nvPr>
        </p:nvSpPr>
        <p:spPr/>
      </p:sp>
      <p:pic>
        <p:nvPicPr>
          <p:cNvPr id="13" name="Google Shape;271;p28">
            <a:extLst>
              <a:ext uri="{FF2B5EF4-FFF2-40B4-BE49-F238E27FC236}">
                <a16:creationId xmlns:a16="http://schemas.microsoft.com/office/drawing/2014/main" id="{5E591333-E881-9121-D048-752D1D6E3F04}"/>
              </a:ext>
            </a:extLst>
          </p:cNvPr>
          <p:cNvPicPr preferRelativeResize="0"/>
          <p:nvPr/>
        </p:nvPicPr>
        <p:blipFill rotWithShape="1">
          <a:blip r:embed="rId2">
            <a:alphaModFix/>
          </a:blip>
          <a:srcRect/>
          <a:stretch/>
        </p:blipFill>
        <p:spPr>
          <a:xfrm>
            <a:off x="6867237" y="1311006"/>
            <a:ext cx="3357222" cy="4998313"/>
          </a:xfrm>
          <a:prstGeom prst="rect">
            <a:avLst/>
          </a:prstGeom>
          <a:noFill/>
          <a:ln>
            <a:noFill/>
          </a:ln>
        </p:spPr>
      </p:pic>
    </p:spTree>
    <p:extLst>
      <p:ext uri="{BB962C8B-B14F-4D97-AF65-F5344CB8AC3E}">
        <p14:creationId xmlns:p14="http://schemas.microsoft.com/office/powerpoint/2010/main" val="879734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06AD9AC-725B-42CA-8D2E-B87B66074A09}"/>
              </a:ext>
            </a:extLst>
          </p:cNvPr>
          <p:cNvSpPr/>
          <p:nvPr/>
        </p:nvSpPr>
        <p:spPr>
          <a:xfrm>
            <a:off x="5607496" y="1719375"/>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4FF3F11E-5189-413F-BAC7-A913B0076228}"/>
              </a:ext>
            </a:extLst>
          </p:cNvPr>
          <p:cNvSpPr/>
          <p:nvPr/>
        </p:nvSpPr>
        <p:spPr>
          <a:xfrm>
            <a:off x="9656022" y="1697200"/>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6A6EBE7E-E790-4418-890F-23414F46D377}"/>
              </a:ext>
            </a:extLst>
          </p:cNvPr>
          <p:cNvSpPr/>
          <p:nvPr/>
        </p:nvSpPr>
        <p:spPr>
          <a:xfrm>
            <a:off x="11214050" y="587661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F54242DF-5CF9-436D-BEA9-E5467AE1B3C4}"/>
              </a:ext>
            </a:extLst>
          </p:cNvPr>
          <p:cNvSpPr/>
          <p:nvPr/>
        </p:nvSpPr>
        <p:spPr>
          <a:xfrm>
            <a:off x="5945427" y="599184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55AF6F05-BE90-4838-B689-1D3E9C6D5578}"/>
              </a:ext>
            </a:extLst>
          </p:cNvPr>
          <p:cNvSpPr/>
          <p:nvPr/>
        </p:nvSpPr>
        <p:spPr>
          <a:xfrm>
            <a:off x="1245705" y="873414"/>
            <a:ext cx="675861" cy="67586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F97D006D-C303-434D-8DFF-5FA2F0550074}"/>
              </a:ext>
            </a:extLst>
          </p:cNvPr>
          <p:cNvSpPr/>
          <p:nvPr/>
        </p:nvSpPr>
        <p:spPr>
          <a:xfrm>
            <a:off x="868017" y="684570"/>
            <a:ext cx="377688" cy="377688"/>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1E9A6C5E-C5B4-4170-B9F1-BE64AF98633A}"/>
              </a:ext>
            </a:extLst>
          </p:cNvPr>
          <p:cNvSpPr/>
          <p:nvPr/>
        </p:nvSpPr>
        <p:spPr>
          <a:xfrm>
            <a:off x="2189321" y="6214541"/>
            <a:ext cx="531603" cy="531603"/>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EAD9B65C-9DC3-44CE-9926-E11989FC154B}"/>
              </a:ext>
            </a:extLst>
          </p:cNvPr>
          <p:cNvSpPr/>
          <p:nvPr/>
        </p:nvSpPr>
        <p:spPr>
          <a:xfrm>
            <a:off x="-3079302" y="6329770"/>
            <a:ext cx="301146" cy="301146"/>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10">
            <a:extLst>
              <a:ext uri="{FF2B5EF4-FFF2-40B4-BE49-F238E27FC236}">
                <a16:creationId xmlns:a16="http://schemas.microsoft.com/office/drawing/2014/main" id="{60F769B8-B390-4590-AB30-5171F334830C}"/>
              </a:ext>
            </a:extLst>
          </p:cNvPr>
          <p:cNvGrpSpPr/>
          <p:nvPr/>
        </p:nvGrpSpPr>
        <p:grpSpPr>
          <a:xfrm>
            <a:off x="3930316" y="2142374"/>
            <a:ext cx="6637866" cy="3440279"/>
            <a:chOff x="6852735" y="2229161"/>
            <a:chExt cx="4869623" cy="2427002"/>
          </a:xfrm>
        </p:grpSpPr>
        <p:sp>
          <p:nvSpPr>
            <p:cNvPr id="12" name="Rectangle: Rounded Corners 11">
              <a:extLst>
                <a:ext uri="{FF2B5EF4-FFF2-40B4-BE49-F238E27FC236}">
                  <a16:creationId xmlns:a16="http://schemas.microsoft.com/office/drawing/2014/main" id="{2393F8B7-F617-4E30-B548-E890A77254F1}"/>
                </a:ext>
              </a:extLst>
            </p:cNvPr>
            <p:cNvSpPr/>
            <p:nvPr/>
          </p:nvSpPr>
          <p:spPr>
            <a:xfrm>
              <a:off x="6978340" y="2349187"/>
              <a:ext cx="4744018" cy="2306976"/>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24D0E46-F246-474D-8902-05C9AD48F3C3}"/>
                </a:ext>
              </a:extLst>
            </p:cNvPr>
            <p:cNvSpPr/>
            <p:nvPr/>
          </p:nvSpPr>
          <p:spPr>
            <a:xfrm>
              <a:off x="6852735" y="2229161"/>
              <a:ext cx="4744017" cy="2303304"/>
            </a:xfrm>
            <a:prstGeom prst="roundRect">
              <a:avLst>
                <a:gd name="adj" fmla="val 4463"/>
              </a:avLst>
            </a:prstGeom>
            <a:pattFill prst="dkVert">
              <a:fgClr>
                <a:schemeClr val="bg1">
                  <a:lumMod val="95000"/>
                </a:schemeClr>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i-FI" dirty="0">
                <a:solidFill>
                  <a:srgbClr val="FF0000"/>
                </a:solidFill>
                <a:latin typeface="Comic Sans MS" panose="030F0702030302020204" pitchFamily="66" charset="0"/>
              </a:endParaRPr>
            </a:p>
            <a:p>
              <a:r>
                <a:rPr lang="fi-FI" dirty="0">
                  <a:solidFill>
                    <a:srgbClr val="FF0000"/>
                  </a:solidFill>
                  <a:latin typeface="Comic Sans MS" panose="030F0702030302020204" pitchFamily="66" charset="0"/>
                </a:rPr>
                <a:t>if (</a:t>
              </a:r>
              <a:r>
                <a:rPr lang="fi-FI" dirty="0">
                  <a:solidFill>
                    <a:srgbClr val="00B050"/>
                  </a:solidFill>
                  <a:latin typeface="Comic Sans MS" panose="030F0702030302020204" pitchFamily="66" charset="0"/>
                </a:rPr>
                <a:t>usia &gt;= 17</a:t>
              </a:r>
              <a:r>
                <a:rPr lang="fi-FI" dirty="0">
                  <a:solidFill>
                    <a:srgbClr val="FF0000"/>
                  </a:solidFill>
                  <a:latin typeface="Comic Sans MS" panose="030F0702030302020204" pitchFamily="66" charset="0"/>
                </a:rPr>
                <a:t>) {</a:t>
              </a:r>
            </a:p>
            <a:p>
              <a:pPr marL="352425"/>
              <a:r>
                <a:rPr lang="fi-FI" dirty="0">
                  <a:solidFill>
                    <a:srgbClr val="FF0000"/>
                  </a:solidFill>
                  <a:latin typeface="Comic Sans MS" panose="030F0702030302020204" pitchFamily="66" charset="0"/>
                </a:rPr>
                <a:t>System.out.print(“Boleh Berkendara”)</a:t>
              </a:r>
            </a:p>
            <a:p>
              <a:r>
                <a:rPr lang="fi-FI" dirty="0">
                  <a:solidFill>
                    <a:srgbClr val="FF0000"/>
                  </a:solidFill>
                  <a:latin typeface="Comic Sans MS" panose="030F0702030302020204" pitchFamily="66" charset="0"/>
                </a:rPr>
                <a:t>} </a:t>
              </a:r>
            </a:p>
            <a:p>
              <a:r>
                <a:rPr lang="en-US" dirty="0">
                  <a:solidFill>
                    <a:srgbClr val="FF0000"/>
                  </a:solidFill>
                  <a:latin typeface="Comic Sans MS" panose="030F0702030302020204" pitchFamily="66" charset="0"/>
                </a:rPr>
                <a:t>else  {</a:t>
              </a:r>
            </a:p>
            <a:p>
              <a:pPr marL="352425"/>
              <a:r>
                <a:rPr lang="fi-FI" dirty="0">
                  <a:solidFill>
                    <a:srgbClr val="FF0000"/>
                  </a:solidFill>
                  <a:latin typeface="Comic Sans MS" panose="030F0702030302020204" pitchFamily="66" charset="0"/>
                </a:rPr>
                <a:t>System.out.print(“Tidak Boleh Berkendara”)</a:t>
              </a:r>
            </a:p>
            <a:p>
              <a:r>
                <a:rPr lang="en-US" dirty="0">
                  <a:solidFill>
                    <a:srgbClr val="FF0000"/>
                  </a:solidFill>
                  <a:latin typeface="Comic Sans MS" panose="030F0702030302020204" pitchFamily="66" charset="0"/>
                </a:rPr>
                <a:t>}</a:t>
              </a:r>
            </a:p>
            <a:p>
              <a:endParaRPr lang="en-US" dirty="0">
                <a:solidFill>
                  <a:srgbClr val="FF0000"/>
                </a:solidFill>
                <a:latin typeface="Comic Sans MS" panose="030F0702030302020204" pitchFamily="66" charset="0"/>
              </a:endParaRPr>
            </a:p>
          </p:txBody>
        </p:sp>
        <p:cxnSp>
          <p:nvCxnSpPr>
            <p:cNvPr id="14" name="Straight Connector 13">
              <a:extLst>
                <a:ext uri="{FF2B5EF4-FFF2-40B4-BE49-F238E27FC236}">
                  <a16:creationId xmlns:a16="http://schemas.microsoft.com/office/drawing/2014/main" id="{115F5B34-D0B5-4612-B24C-A0C3B06CEB4E}"/>
                </a:ext>
              </a:extLst>
            </p:cNvPr>
            <p:cNvCxnSpPr>
              <a:cxnSpLocks/>
            </p:cNvCxnSpPr>
            <p:nvPr/>
          </p:nvCxnSpPr>
          <p:spPr>
            <a:xfrm>
              <a:off x="6852735" y="2643830"/>
              <a:ext cx="47291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884FF80-BAED-4FBF-82CE-E55EBB49D6F0}"/>
                </a:ext>
              </a:extLst>
            </p:cNvPr>
            <p:cNvSpPr/>
            <p:nvPr/>
          </p:nvSpPr>
          <p:spPr>
            <a:xfrm>
              <a:off x="10485564" y="2328636"/>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FCE13C0-CAD2-441D-9AA3-9CD0552FC5F4}"/>
                </a:ext>
              </a:extLst>
            </p:cNvPr>
            <p:cNvSpPr/>
            <p:nvPr/>
          </p:nvSpPr>
          <p:spPr>
            <a:xfrm>
              <a:off x="10838644" y="2328636"/>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ED184FE-85F9-41B8-9498-39D0DA7D601D}"/>
                </a:ext>
              </a:extLst>
            </p:cNvPr>
            <p:cNvSpPr/>
            <p:nvPr/>
          </p:nvSpPr>
          <p:spPr>
            <a:xfrm>
              <a:off x="11191724" y="2331812"/>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EA9C51E-8BCB-41F0-8E8C-FDA0702A8C46}"/>
                </a:ext>
              </a:extLst>
            </p:cNvPr>
            <p:cNvSpPr txBox="1"/>
            <p:nvPr/>
          </p:nvSpPr>
          <p:spPr>
            <a:xfrm>
              <a:off x="6926164" y="2280363"/>
              <a:ext cx="3255674" cy="307777"/>
            </a:xfrm>
            <a:prstGeom prst="rect">
              <a:avLst/>
            </a:prstGeom>
            <a:noFill/>
          </p:spPr>
          <p:txBody>
            <a:bodyPr wrap="square">
              <a:spAutoFit/>
            </a:bodyPr>
            <a:lstStyle/>
            <a:p>
              <a:endParaRPr lang="en-US" sz="1400" b="1" dirty="0">
                <a:solidFill>
                  <a:srgbClr val="3F3029"/>
                </a:solidFill>
                <a:latin typeface="Comic Sans MS" panose="030F0702030302020204" pitchFamily="66" charset="0"/>
              </a:endParaRPr>
            </a:p>
          </p:txBody>
        </p:sp>
      </p:grpSp>
    </p:spTree>
    <p:extLst>
      <p:ext uri="{BB962C8B-B14F-4D97-AF65-F5344CB8AC3E}">
        <p14:creationId xmlns:p14="http://schemas.microsoft.com/office/powerpoint/2010/main" val="3457998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9"/>
          <p:cNvSpPr txBox="1">
            <a:spLocks noGrp="1"/>
          </p:cNvSpPr>
          <p:nvPr>
            <p:ph type="title"/>
          </p:nvPr>
        </p:nvSpPr>
        <p:spPr>
          <a:xfrm>
            <a:off x="838201" y="28323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a:latin typeface="Overlock"/>
                <a:ea typeface="Overlock"/>
                <a:cs typeface="Overlock"/>
                <a:sym typeface="Overlock"/>
              </a:rPr>
              <a:t>Contoh</a:t>
            </a:r>
            <a:endParaRPr/>
          </a:p>
        </p:txBody>
      </p:sp>
      <p:sp>
        <p:nvSpPr>
          <p:cNvPr id="277" name="Google Shape;277;p29"/>
          <p:cNvSpPr txBox="1">
            <a:spLocks noGrp="1"/>
          </p:cNvSpPr>
          <p:nvPr>
            <p:ph type="body" idx="1"/>
          </p:nvPr>
        </p:nvSpPr>
        <p:spPr>
          <a:xfrm>
            <a:off x="838200" y="1501254"/>
            <a:ext cx="10515600" cy="467570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100"/>
              <a:buNone/>
            </a:pPr>
            <a:r>
              <a:rPr lang="en-US" sz="2100"/>
              <a:t>Salah satu cerminan sikap warga negara yang baik adalah menaati peraturan tata tertib dijalan raya yaitu rambu-rambu lalu lintas. Kamu adalah pengendara sepeda motor yang sedang melintas di jalan raya dan bertemu lampu lalu lintas. Buat flowchart untuk menentukan apa yang harus kamu lakukan untuk setiap kondisi lampu lalu lintas!</a:t>
            </a:r>
            <a:endParaRPr/>
          </a:p>
        </p:txBody>
      </p:sp>
      <p:pic>
        <p:nvPicPr>
          <p:cNvPr id="278" name="Google Shape;278;p29" descr="Hasil gambar untuk gambar lampu lalu lintas"/>
          <p:cNvPicPr preferRelativeResize="0"/>
          <p:nvPr/>
        </p:nvPicPr>
        <p:blipFill rotWithShape="1">
          <a:blip r:embed="rId3">
            <a:alphaModFix/>
          </a:blip>
          <a:srcRect/>
          <a:stretch/>
        </p:blipFill>
        <p:spPr>
          <a:xfrm>
            <a:off x="4650602" y="3049876"/>
            <a:ext cx="2623655" cy="28242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30"/>
          <p:cNvPicPr preferRelativeResize="0"/>
          <p:nvPr/>
        </p:nvPicPr>
        <p:blipFill rotWithShape="1">
          <a:blip r:embed="rId3">
            <a:alphaModFix/>
          </a:blip>
          <a:srcRect/>
          <a:stretch/>
        </p:blipFill>
        <p:spPr>
          <a:xfrm>
            <a:off x="2898037" y="410419"/>
            <a:ext cx="9150624" cy="6080400"/>
          </a:xfrm>
          <a:prstGeom prst="rect">
            <a:avLst/>
          </a:prstGeom>
          <a:noFill/>
          <a:ln>
            <a:noFill/>
          </a:ln>
        </p:spPr>
      </p:pic>
      <p:sp>
        <p:nvSpPr>
          <p:cNvPr id="284" name="Google Shape;28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Jawab</a:t>
            </a:r>
            <a:endParaRPr/>
          </a:p>
        </p:txBody>
      </p:sp>
      <p:sp>
        <p:nvSpPr>
          <p:cNvPr id="285" name="Google Shape;285;p30"/>
          <p:cNvSpPr txBox="1"/>
          <p:nvPr/>
        </p:nvSpPr>
        <p:spPr>
          <a:xfrm>
            <a:off x="4079776" y="3645024"/>
            <a:ext cx="9601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Ya</a:t>
            </a:r>
            <a:endParaRPr/>
          </a:p>
        </p:txBody>
      </p:sp>
      <p:sp>
        <p:nvSpPr>
          <p:cNvPr id="286" name="Google Shape;286;p30"/>
          <p:cNvSpPr txBox="1"/>
          <p:nvPr/>
        </p:nvSpPr>
        <p:spPr>
          <a:xfrm>
            <a:off x="6576053" y="3645024"/>
            <a:ext cx="9601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Ya</a:t>
            </a:r>
            <a:endParaRPr/>
          </a:p>
        </p:txBody>
      </p:sp>
      <p:sp>
        <p:nvSpPr>
          <p:cNvPr id="287" name="Google Shape;287;p30"/>
          <p:cNvSpPr txBox="1"/>
          <p:nvPr/>
        </p:nvSpPr>
        <p:spPr>
          <a:xfrm>
            <a:off x="9072331" y="3666510"/>
            <a:ext cx="9601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Ya</a:t>
            </a:r>
            <a:endParaRPr/>
          </a:p>
        </p:txBody>
      </p:sp>
      <p:sp>
        <p:nvSpPr>
          <p:cNvPr id="288" name="Google Shape;288;p30"/>
          <p:cNvSpPr txBox="1"/>
          <p:nvPr/>
        </p:nvSpPr>
        <p:spPr>
          <a:xfrm>
            <a:off x="4655840" y="2924944"/>
            <a:ext cx="9601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tidak</a:t>
            </a:r>
            <a:endParaRPr/>
          </a:p>
        </p:txBody>
      </p:sp>
      <p:sp>
        <p:nvSpPr>
          <p:cNvPr id="289" name="Google Shape;289;p30"/>
          <p:cNvSpPr txBox="1"/>
          <p:nvPr/>
        </p:nvSpPr>
        <p:spPr>
          <a:xfrm>
            <a:off x="7152117" y="2924944"/>
            <a:ext cx="9601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tidak</a:t>
            </a:r>
            <a:endParaRPr/>
          </a:p>
        </p:txBody>
      </p:sp>
      <p:sp>
        <p:nvSpPr>
          <p:cNvPr id="290" name="Google Shape;290;p30"/>
          <p:cNvSpPr txBox="1"/>
          <p:nvPr/>
        </p:nvSpPr>
        <p:spPr>
          <a:xfrm>
            <a:off x="9648395" y="2946430"/>
            <a:ext cx="9601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tidak</a:t>
            </a:r>
            <a:endParaRPr/>
          </a:p>
        </p:txBody>
      </p:sp>
      <p:pic>
        <p:nvPicPr>
          <p:cNvPr id="291" name="Google Shape;291;p30" descr="Image result for logo polinema png"/>
          <p:cNvPicPr preferRelativeResize="0"/>
          <p:nvPr/>
        </p:nvPicPr>
        <p:blipFill rotWithShape="1">
          <a:blip r:embed="rId4">
            <a:alphaModFix/>
          </a:blip>
          <a:srcRect/>
          <a:stretch/>
        </p:blipFill>
        <p:spPr>
          <a:xfrm>
            <a:off x="10730856" y="55030"/>
            <a:ext cx="1317805" cy="99770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1"/>
          <p:cNvSpPr txBox="1">
            <a:spLocks noGrp="1"/>
          </p:cNvSpPr>
          <p:nvPr>
            <p:ph type="title"/>
          </p:nvPr>
        </p:nvSpPr>
        <p:spPr>
          <a:xfrm>
            <a:off x="815413" y="2996952"/>
            <a:ext cx="10972800" cy="9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Calibri"/>
              <a:buNone/>
            </a:pPr>
            <a:r>
              <a:rPr lang="en-US" sz="4800" b="1"/>
              <a:t>Ada Pertanyaan???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a:latin typeface="Overlock"/>
                <a:ea typeface="Overlock"/>
                <a:cs typeface="Overlock"/>
                <a:sym typeface="Overlock"/>
              </a:rPr>
              <a:t>Definisi</a:t>
            </a:r>
            <a:endParaRPr b="1">
              <a:latin typeface="Overlock"/>
              <a:ea typeface="Overlock"/>
              <a:cs typeface="Overlock"/>
              <a:sym typeface="Overlock"/>
            </a:endParaRPr>
          </a:p>
        </p:txBody>
      </p:sp>
      <p:sp>
        <p:nvSpPr>
          <p:cNvPr id="97" name="Google Shape;9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Pemilihan(selection)adalah instruksi untuk yang dipakai untuk memilih satu kemungkinan dari beberapa kondisi</a:t>
            </a:r>
            <a:endParaRPr/>
          </a:p>
        </p:txBody>
      </p:sp>
      <p:sp>
        <p:nvSpPr>
          <p:cNvPr id="98" name="Google Shape;98;p3"/>
          <p:cNvSpPr txBox="1"/>
          <p:nvPr/>
        </p:nvSpPr>
        <p:spPr>
          <a:xfrm>
            <a:off x="1373342" y="2796972"/>
            <a:ext cx="8908977" cy="523220"/>
          </a:xfrm>
          <a:prstGeom prst="rect">
            <a:avLst/>
          </a:prstGeom>
          <a:solidFill>
            <a:schemeClr val="lt1"/>
          </a:solidFill>
          <a:ln w="508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chemeClr val="dk1"/>
                </a:solidFill>
                <a:latin typeface="Calibri"/>
                <a:ea typeface="Calibri"/>
                <a:cs typeface="Calibri"/>
                <a:sym typeface="Calibri"/>
              </a:rPr>
              <a:t>Kondisi : suatu pernyataan atau ekspresi (pernyataan logika)</a:t>
            </a:r>
            <a:endParaRPr/>
          </a:p>
        </p:txBody>
      </p:sp>
      <p:sp>
        <p:nvSpPr>
          <p:cNvPr id="99" name="Google Shape;99;p3"/>
          <p:cNvSpPr/>
          <p:nvPr/>
        </p:nvSpPr>
        <p:spPr>
          <a:xfrm>
            <a:off x="1578676" y="3688081"/>
            <a:ext cx="3744416" cy="1519799"/>
          </a:xfrm>
          <a:prstGeom prst="rightArrow">
            <a:avLst>
              <a:gd name="adj1" fmla="val 50000"/>
              <a:gd name="adj2" fmla="val 50000"/>
            </a:avLst>
          </a:prstGeom>
          <a:solidFill>
            <a:srgbClr val="00206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BENAR</a:t>
            </a:r>
            <a:endParaRPr/>
          </a:p>
        </p:txBody>
      </p:sp>
      <p:sp>
        <p:nvSpPr>
          <p:cNvPr id="100" name="Google Shape;100;p3"/>
          <p:cNvSpPr/>
          <p:nvPr/>
        </p:nvSpPr>
        <p:spPr>
          <a:xfrm>
            <a:off x="6960097" y="3716605"/>
            <a:ext cx="3505572" cy="1519799"/>
          </a:xfrm>
          <a:prstGeom prst="leftArrow">
            <a:avLst>
              <a:gd name="adj1" fmla="val 50000"/>
              <a:gd name="adj2" fmla="val 50000"/>
            </a:avLst>
          </a:prstGeom>
          <a:solidFill>
            <a:srgbClr val="00206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SALAH</a:t>
            </a:r>
            <a:endParaRPr/>
          </a:p>
        </p:txBody>
      </p:sp>
      <p:sp>
        <p:nvSpPr>
          <p:cNvPr id="101" name="Google Shape;101;p3"/>
          <p:cNvSpPr txBox="1"/>
          <p:nvPr/>
        </p:nvSpPr>
        <p:spPr>
          <a:xfrm>
            <a:off x="5691353" y="4063259"/>
            <a:ext cx="88357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dk1"/>
                </a:solidFill>
                <a:latin typeface="Calibri"/>
                <a:ea typeface="Calibri"/>
                <a:cs typeface="Calibri"/>
                <a:sym typeface="Calibri"/>
              </a:rPr>
              <a:t>OR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2"/>
          <p:cNvSpPr/>
          <p:nvPr/>
        </p:nvSpPr>
        <p:spPr>
          <a:xfrm>
            <a:off x="1769803" y="2677459"/>
            <a:ext cx="8544949" cy="923330"/>
          </a:xfrm>
          <a:prstGeom prst="rect">
            <a:avLst/>
          </a:prstGeom>
          <a:solidFill>
            <a:srgbClr val="D0CEC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chemeClr val="dk1"/>
                </a:solidFill>
                <a:latin typeface="Overlock"/>
                <a:ea typeface="Overlock"/>
                <a:cs typeface="Overlock"/>
                <a:sym typeface="Overlock"/>
              </a:rPr>
              <a:t>Tugas</a:t>
            </a:r>
            <a:endParaRPr sz="5400" b="1" cap="none">
              <a:solidFill>
                <a:schemeClr val="dk1"/>
              </a:solidFill>
              <a:latin typeface="Overlock"/>
              <a:ea typeface="Overlock"/>
              <a:cs typeface="Overlock"/>
              <a:sym typeface="Overlock"/>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dirty="0">
                <a:latin typeface="Overlock"/>
                <a:ea typeface="Overlock"/>
                <a:cs typeface="Overlock"/>
                <a:sym typeface="Overlock"/>
              </a:rPr>
              <a:t>Latihan </a:t>
            </a:r>
            <a:r>
              <a:rPr lang="en-US" b="1" dirty="0" err="1">
                <a:latin typeface="Overlock"/>
                <a:ea typeface="Overlock"/>
                <a:cs typeface="Overlock"/>
                <a:sym typeface="Overlock"/>
              </a:rPr>
              <a:t>Individu</a:t>
            </a:r>
            <a:r>
              <a:rPr lang="en-US" b="1" dirty="0">
                <a:latin typeface="Overlock"/>
                <a:ea typeface="Overlock"/>
                <a:cs typeface="Overlock"/>
                <a:sym typeface="Overlock"/>
              </a:rPr>
              <a:t> 1</a:t>
            </a:r>
            <a:endParaRPr b="1" dirty="0">
              <a:latin typeface="Overlock"/>
              <a:ea typeface="Overlock"/>
              <a:cs typeface="Overlock"/>
              <a:sym typeface="Overlock"/>
            </a:endParaRPr>
          </a:p>
        </p:txBody>
      </p:sp>
      <p:sp>
        <p:nvSpPr>
          <p:cNvPr id="307" name="Google Shape;307;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David Martinez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seorang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remaja</a:t>
            </a:r>
            <a:r>
              <a:rPr lang="en-US" sz="24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sedang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mempelajari</a:t>
            </a:r>
            <a:r>
              <a:rPr lang="en-US" sz="2400" dirty="0">
                <a:effectLst/>
                <a:latin typeface="Calibri" panose="020F0502020204030204" pitchFamily="34" charset="0"/>
                <a:ea typeface="Calibri" panose="020F0502020204030204" pitchFamily="34" charset="0"/>
                <a:cs typeface="Times New Roman" panose="02020603050405020304" pitchFamily="18" charset="0"/>
              </a:rPr>
              <a:t> tutorial game FPS (First Person Shooter).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2400" dirty="0">
                <a:effectLst/>
                <a:latin typeface="Calibri" panose="020F0502020204030204" pitchFamily="34" charset="0"/>
                <a:ea typeface="Calibri" panose="020F0502020204030204" pitchFamily="34" charset="0"/>
                <a:cs typeface="Times New Roman" panose="02020603050405020304" pitchFamily="18" charset="0"/>
              </a:rPr>
              <a:t> tutorial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diberi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petunjuk</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tentang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penggunaan</a:t>
            </a:r>
            <a:r>
              <a:rPr lang="en-US" sz="2400" dirty="0">
                <a:effectLst/>
                <a:latin typeface="Calibri" panose="020F0502020204030204" pitchFamily="34" charset="0"/>
                <a:ea typeface="Calibri" panose="020F0502020204030204" pitchFamily="34" charset="0"/>
                <a:cs typeface="Times New Roman" panose="02020603050405020304" pitchFamily="18" charset="0"/>
              </a:rPr>
              <a:t> melee weapon dan range weapon. Melee weapon,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digunakan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2400" dirty="0">
                <a:effectLst/>
                <a:latin typeface="Calibri" panose="020F0502020204030204" pitchFamily="34" charset="0"/>
                <a:ea typeface="Calibri" panose="020F0502020204030204" pitchFamily="34" charset="0"/>
                <a:cs typeface="Times New Roman" panose="02020603050405020304" pitchFamily="18" charset="0"/>
              </a:rPr>
              <a:t> close combat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pertarungan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jarak</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dekat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Yakni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jika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pertarungan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berlangsung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jarak</a:t>
            </a:r>
            <a:r>
              <a:rPr lang="en-US" sz="2400" dirty="0">
                <a:effectLst/>
                <a:latin typeface="Calibri" panose="020F0502020204030204" pitchFamily="34" charset="0"/>
                <a:ea typeface="Calibri" panose="020F0502020204030204" pitchFamily="34" charset="0"/>
                <a:cs typeface="Times New Roman" panose="02020603050405020304" pitchFamily="18" charset="0"/>
              </a:rPr>
              <a:t> 5 meter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kurang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itu</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Sedangkan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2400" dirty="0">
                <a:effectLst/>
                <a:latin typeface="Calibri" panose="020F0502020204030204" pitchFamily="34" charset="0"/>
                <a:ea typeface="Calibri" panose="020F0502020204030204" pitchFamily="34" charset="0"/>
                <a:cs typeface="Times New Roman" panose="02020603050405020304" pitchFamily="18" charset="0"/>
              </a:rPr>
              <a:t> ranged weapon,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digunakan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2400" dirty="0">
                <a:effectLst/>
                <a:latin typeface="Calibri" panose="020F0502020204030204" pitchFamily="34" charset="0"/>
                <a:ea typeface="Calibri" panose="020F0502020204030204" pitchFamily="34" charset="0"/>
                <a:cs typeface="Times New Roman" panose="02020603050405020304" pitchFamily="18" charset="0"/>
              </a:rPr>
              <a:t> 5 meter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sampai</a:t>
            </a:r>
            <a:r>
              <a:rPr lang="en-US" sz="2400" dirty="0">
                <a:effectLst/>
                <a:latin typeface="Calibri" panose="020F0502020204030204" pitchFamily="34" charset="0"/>
                <a:ea typeface="Calibri" panose="020F0502020204030204" pitchFamily="34" charset="0"/>
                <a:cs typeface="Times New Roman" panose="02020603050405020304" pitchFamily="18" charset="0"/>
              </a:rPr>
              <a:t> 1000 meter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lebih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Buatlah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sebuah</a:t>
            </a:r>
            <a:r>
              <a:rPr lang="en-US" sz="2400" dirty="0">
                <a:effectLst/>
                <a:latin typeface="Calibri" panose="020F0502020204030204" pitchFamily="34" charset="0"/>
                <a:ea typeface="Calibri" panose="020F0502020204030204" pitchFamily="34" charset="0"/>
                <a:cs typeface="Times New Roman" panose="02020603050405020304" pitchFamily="18" charset="0"/>
              </a:rPr>
              <a:t> flowchart yang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menjelaskan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penggunaan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kedua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jenis</a:t>
            </a:r>
            <a:r>
              <a:rPr lang="en-US" sz="2400" dirty="0">
                <a:effectLst/>
                <a:latin typeface="Calibri" panose="020F0502020204030204" pitchFamily="34" charset="0"/>
                <a:ea typeface="Calibri" panose="020F0502020204030204" pitchFamily="34" charset="0"/>
                <a:cs typeface="Times New Roman" panose="02020603050405020304" pitchFamily="18" charset="0"/>
              </a:rPr>
              <a:t> weapon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r>
              <a:rPr lang="en-ID" sz="2400" dirty="0">
                <a:effectLst/>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dirty="0">
                <a:latin typeface="Overlock"/>
                <a:ea typeface="Overlock"/>
                <a:cs typeface="Overlock"/>
                <a:sym typeface="Overlock"/>
              </a:rPr>
              <a:t>Latihan </a:t>
            </a:r>
            <a:r>
              <a:rPr lang="en-US" b="1" dirty="0" err="1">
                <a:latin typeface="Overlock"/>
                <a:ea typeface="Overlock"/>
                <a:cs typeface="Overlock"/>
                <a:sym typeface="Overlock"/>
              </a:rPr>
              <a:t>Individu</a:t>
            </a:r>
            <a:r>
              <a:rPr lang="en-US" b="1" dirty="0">
                <a:latin typeface="Overlock"/>
                <a:ea typeface="Overlock"/>
                <a:cs typeface="Overlock"/>
                <a:sym typeface="Overlock"/>
              </a:rPr>
              <a:t> 2</a:t>
            </a:r>
          </a:p>
        </p:txBody>
      </p:sp>
      <p:sp>
        <p:nvSpPr>
          <p:cNvPr id="313" name="Google Shape;313;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ID" sz="2400" dirty="0" err="1"/>
              <a:t>Sebuah</a:t>
            </a:r>
            <a:r>
              <a:rPr lang="en-ID" sz="2400" dirty="0"/>
              <a:t> system </a:t>
            </a:r>
            <a:r>
              <a:rPr lang="en-ID" sz="2400" dirty="0" err="1"/>
              <a:t>harus</a:t>
            </a:r>
            <a:r>
              <a:rPr lang="en-ID" sz="2400" dirty="0"/>
              <a:t> </a:t>
            </a:r>
            <a:r>
              <a:rPr lang="en-ID" sz="2400" dirty="0" err="1"/>
              <a:t>memastikan</a:t>
            </a:r>
            <a:r>
              <a:rPr lang="en-ID" sz="2400" dirty="0"/>
              <a:t> </a:t>
            </a:r>
            <a:r>
              <a:rPr lang="en-ID" sz="2400" dirty="0" err="1"/>
              <a:t>bahwa</a:t>
            </a:r>
            <a:r>
              <a:rPr lang="en-ID" sz="2400" dirty="0"/>
              <a:t> </a:t>
            </a:r>
            <a:r>
              <a:rPr lang="en-ID" sz="2400" dirty="0" err="1"/>
              <a:t>pengguna</a:t>
            </a:r>
            <a:r>
              <a:rPr lang="en-ID" sz="2400" dirty="0"/>
              <a:t> yang </a:t>
            </a:r>
            <a:r>
              <a:rPr lang="en-ID" sz="2400" dirty="0" err="1"/>
              <a:t>masuk</a:t>
            </a:r>
            <a:r>
              <a:rPr lang="en-ID" sz="2400" dirty="0"/>
              <a:t> </a:t>
            </a:r>
            <a:r>
              <a:rPr lang="en-ID" sz="2400" dirty="0" err="1"/>
              <a:t>ke</a:t>
            </a:r>
            <a:r>
              <a:rPr lang="en-ID" sz="2400" dirty="0"/>
              <a:t> system </a:t>
            </a:r>
            <a:r>
              <a:rPr lang="en-ID" sz="2400" dirty="0" err="1"/>
              <a:t>sudah</a:t>
            </a:r>
            <a:r>
              <a:rPr lang="en-ID" sz="2400" dirty="0"/>
              <a:t> </a:t>
            </a:r>
            <a:r>
              <a:rPr lang="en-ID" sz="2400" dirty="0" err="1"/>
              <a:t>terautentikasi</a:t>
            </a:r>
            <a:r>
              <a:rPr lang="en-ID" sz="2400" dirty="0"/>
              <a:t>, </a:t>
            </a:r>
            <a:r>
              <a:rPr lang="en-ID" sz="2400" dirty="0" err="1"/>
              <a:t>sehingga</a:t>
            </a:r>
            <a:r>
              <a:rPr lang="en-ID" sz="2400" dirty="0"/>
              <a:t> system </a:t>
            </a:r>
            <a:r>
              <a:rPr lang="en-ID" sz="2400" dirty="0" err="1"/>
              <a:t>tersebut</a:t>
            </a:r>
            <a:r>
              <a:rPr lang="en-ID" sz="2400" dirty="0"/>
              <a:t> </a:t>
            </a:r>
            <a:r>
              <a:rPr lang="en-ID" sz="2400" dirty="0" err="1"/>
              <a:t>membutuhkan</a:t>
            </a:r>
            <a:r>
              <a:rPr lang="en-ID" sz="2400" dirty="0"/>
              <a:t> </a:t>
            </a:r>
            <a:r>
              <a:rPr lang="en-ID" sz="2400" dirty="0" err="1"/>
              <a:t>fitur</a:t>
            </a:r>
            <a:r>
              <a:rPr lang="en-ID" sz="2400" dirty="0"/>
              <a:t> login </a:t>
            </a:r>
            <a:r>
              <a:rPr lang="en-ID" sz="2400" dirty="0" err="1"/>
              <a:t>untuk</a:t>
            </a:r>
            <a:r>
              <a:rPr lang="en-ID" sz="2400" dirty="0"/>
              <a:t> </a:t>
            </a:r>
            <a:r>
              <a:rPr lang="en-ID" sz="2400" dirty="0" err="1"/>
              <a:t>memastikan</a:t>
            </a:r>
            <a:r>
              <a:rPr lang="en-ID" sz="2400" dirty="0"/>
              <a:t> user yang </a:t>
            </a:r>
            <a:r>
              <a:rPr lang="en-ID" sz="2400" dirty="0" err="1"/>
              <a:t>masuk</a:t>
            </a:r>
            <a:r>
              <a:rPr lang="en-ID" sz="2400" dirty="0"/>
              <a:t> </a:t>
            </a:r>
            <a:r>
              <a:rPr lang="en-ID" sz="2400" dirty="0" err="1"/>
              <a:t>ke</a:t>
            </a:r>
            <a:r>
              <a:rPr lang="en-ID" sz="2400" dirty="0"/>
              <a:t> system. </a:t>
            </a:r>
            <a:r>
              <a:rPr lang="en-ID" sz="2400" dirty="0" err="1"/>
              <a:t>Inputan</a:t>
            </a:r>
            <a:r>
              <a:rPr lang="en-ID" sz="2400" dirty="0"/>
              <a:t> </a:t>
            </a:r>
            <a:r>
              <a:rPr lang="en-ID" sz="2400" dirty="0" err="1"/>
              <a:t>dari</a:t>
            </a:r>
            <a:r>
              <a:rPr lang="en-ID" sz="2400" dirty="0"/>
              <a:t> system </a:t>
            </a:r>
            <a:r>
              <a:rPr lang="en-ID" sz="2400" dirty="0" err="1"/>
              <a:t>ini</a:t>
            </a:r>
            <a:r>
              <a:rPr lang="en-ID" sz="2400" dirty="0"/>
              <a:t> </a:t>
            </a:r>
            <a:r>
              <a:rPr lang="en-ID" sz="2400" dirty="0" err="1"/>
              <a:t>adalah</a:t>
            </a:r>
            <a:r>
              <a:rPr lang="en-ID" sz="2400" dirty="0"/>
              <a:t> username dan password. Jika username dan password </a:t>
            </a:r>
            <a:r>
              <a:rPr lang="en-ID" sz="2400" dirty="0" err="1"/>
              <a:t>sesuai</a:t>
            </a:r>
            <a:r>
              <a:rPr lang="en-ID" sz="2400" dirty="0"/>
              <a:t> </a:t>
            </a:r>
            <a:r>
              <a:rPr lang="en-ID" sz="2400" dirty="0" err="1"/>
              <a:t>dengan</a:t>
            </a:r>
            <a:r>
              <a:rPr lang="en-ID" sz="2400" dirty="0"/>
              <a:t> yang </a:t>
            </a:r>
            <a:r>
              <a:rPr lang="en-ID" sz="2400" dirty="0" err="1"/>
              <a:t>disimpan</a:t>
            </a:r>
            <a:r>
              <a:rPr lang="en-ID" sz="2400" dirty="0"/>
              <a:t> oleh system </a:t>
            </a:r>
            <a:r>
              <a:rPr lang="en-ID" sz="2400" dirty="0" err="1"/>
              <a:t>pengguna</a:t>
            </a:r>
            <a:r>
              <a:rPr lang="en-ID" sz="2400" dirty="0"/>
              <a:t> </a:t>
            </a:r>
            <a:r>
              <a:rPr lang="en-ID" sz="2400" dirty="0" err="1"/>
              <a:t>tersebut</a:t>
            </a:r>
            <a:r>
              <a:rPr lang="en-ID" sz="2400" dirty="0"/>
              <a:t> </a:t>
            </a:r>
            <a:r>
              <a:rPr lang="en-ID" sz="2400" dirty="0" err="1"/>
              <a:t>dapat</a:t>
            </a:r>
            <a:r>
              <a:rPr lang="en-ID" sz="2400" dirty="0"/>
              <a:t> </a:t>
            </a:r>
            <a:r>
              <a:rPr lang="en-ID" sz="2400" dirty="0" err="1"/>
              <a:t>masuk</a:t>
            </a:r>
            <a:r>
              <a:rPr lang="en-ID" sz="2400" dirty="0"/>
              <a:t> </a:t>
            </a:r>
            <a:r>
              <a:rPr lang="en-ID" sz="2400" dirty="0" err="1"/>
              <a:t>ke</a:t>
            </a:r>
            <a:r>
              <a:rPr lang="en-ID" sz="2400" dirty="0"/>
              <a:t> system, </a:t>
            </a:r>
            <a:r>
              <a:rPr lang="en-ID" sz="2400" dirty="0" err="1"/>
              <a:t>akan</a:t>
            </a:r>
            <a:r>
              <a:rPr lang="en-ID" sz="2400" dirty="0"/>
              <a:t> </a:t>
            </a:r>
            <a:r>
              <a:rPr lang="en-ID" sz="2400" dirty="0" err="1"/>
              <a:t>tetapi</a:t>
            </a:r>
            <a:r>
              <a:rPr lang="en-ID" sz="2400" dirty="0"/>
              <a:t> </a:t>
            </a:r>
            <a:r>
              <a:rPr lang="en-ID" sz="2400" dirty="0" err="1"/>
              <a:t>jika</a:t>
            </a:r>
            <a:r>
              <a:rPr lang="en-ID" sz="2400" dirty="0"/>
              <a:t> password dan user </a:t>
            </a:r>
            <a:r>
              <a:rPr lang="en-ID" sz="2400" dirty="0" err="1"/>
              <a:t>tidak</a:t>
            </a:r>
            <a:r>
              <a:rPr lang="en-ID" sz="2400" dirty="0"/>
              <a:t> </a:t>
            </a:r>
            <a:r>
              <a:rPr lang="en-ID" sz="2400" dirty="0" err="1"/>
              <a:t>cocok</a:t>
            </a:r>
            <a:r>
              <a:rPr lang="en-ID" sz="2400" dirty="0"/>
              <a:t> </a:t>
            </a:r>
            <a:r>
              <a:rPr lang="en-ID" sz="2400" dirty="0" err="1"/>
              <a:t>maka</a:t>
            </a:r>
            <a:r>
              <a:rPr lang="en-ID" sz="2400" dirty="0"/>
              <a:t> </a:t>
            </a:r>
            <a:r>
              <a:rPr lang="en-ID" sz="2400" dirty="0" err="1"/>
              <a:t>peringatan</a:t>
            </a:r>
            <a:r>
              <a:rPr lang="en-ID" sz="2400" dirty="0"/>
              <a:t> “user dan password salah” </a:t>
            </a:r>
            <a:r>
              <a:rPr lang="en-ID" sz="2400" dirty="0" err="1"/>
              <a:t>akan</a:t>
            </a:r>
            <a:r>
              <a:rPr lang="en-ID" sz="2400" dirty="0"/>
              <a:t> </a:t>
            </a:r>
            <a:r>
              <a:rPr lang="en-ID" sz="2400" dirty="0" err="1"/>
              <a:t>ditampilkan</a:t>
            </a:r>
            <a:r>
              <a:rPr lang="en-ID" sz="2400" dirty="0"/>
              <a:t> oleh system.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Buatlah</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sebuah</a:t>
            </a:r>
            <a:r>
              <a:rPr lang="en-ID" sz="2400" dirty="0">
                <a:effectLst/>
                <a:latin typeface="Calibri" panose="020F0502020204030204" pitchFamily="34" charset="0"/>
                <a:ea typeface="Calibri" panose="020F0502020204030204" pitchFamily="34" charset="0"/>
                <a:cs typeface="Times New Roman" panose="02020603050405020304" pitchFamily="18" charset="0"/>
              </a:rPr>
              <a:t> flowchart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kasus</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tersebut</a:t>
            </a:r>
            <a:endParaRPr lang="en-ID" sz="2400" dirty="0"/>
          </a:p>
          <a:p>
            <a:pPr marL="0" lvl="0" indent="0" algn="l" rtl="0">
              <a:lnSpc>
                <a:spcPct val="90000"/>
              </a:lnSpc>
              <a:spcBef>
                <a:spcPts val="0"/>
              </a:spcBef>
              <a:spcAft>
                <a:spcPts val="0"/>
              </a:spcAft>
              <a:buClr>
                <a:schemeClr val="dk1"/>
              </a:buClr>
              <a:buSzPts val="2400"/>
              <a:buNone/>
            </a:pPr>
            <a:endParaRPr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95C266-5BDF-462F-BE02-D7110FD14659}"/>
              </a:ext>
            </a:extLst>
          </p:cNvPr>
          <p:cNvSpPr txBox="1"/>
          <p:nvPr/>
        </p:nvSpPr>
        <p:spPr>
          <a:xfrm>
            <a:off x="2054809" y="494580"/>
            <a:ext cx="7162076" cy="523220"/>
          </a:xfrm>
          <a:prstGeom prst="rect">
            <a:avLst/>
          </a:prstGeom>
          <a:noFill/>
        </p:spPr>
        <p:txBody>
          <a:bodyPr wrap="square">
            <a:spAutoFit/>
          </a:bodyPr>
          <a:lstStyle/>
          <a:p>
            <a:pPr algn="ctr"/>
            <a:r>
              <a:rPr lang="en-US" sz="2800" b="1" dirty="0">
                <a:solidFill>
                  <a:srgbClr val="002060"/>
                </a:solidFill>
                <a:latin typeface="Berlin Sans FB Demi" pitchFamily="34" charset="0"/>
              </a:rPr>
              <a:t>TUGAS DISKUSI</a:t>
            </a:r>
            <a:endParaRPr lang="en-ID" sz="2800" dirty="0">
              <a:solidFill>
                <a:srgbClr val="002060"/>
              </a:solidFill>
            </a:endParaRPr>
          </a:p>
        </p:txBody>
      </p:sp>
      <p:sp>
        <p:nvSpPr>
          <p:cNvPr id="5" name="TextBox 4">
            <a:extLst>
              <a:ext uri="{FF2B5EF4-FFF2-40B4-BE49-F238E27FC236}">
                <a16:creationId xmlns:a16="http://schemas.microsoft.com/office/drawing/2014/main" id="{4DB98426-92F7-4B8E-809D-A4E0B3A19287}"/>
              </a:ext>
            </a:extLst>
          </p:cNvPr>
          <p:cNvSpPr txBox="1"/>
          <p:nvPr/>
        </p:nvSpPr>
        <p:spPr>
          <a:xfrm>
            <a:off x="3698435" y="1721760"/>
            <a:ext cx="7911674" cy="3913059"/>
          </a:xfrm>
          <a:prstGeom prst="rect">
            <a:avLst/>
          </a:prstGeom>
          <a:noFill/>
        </p:spPr>
        <p:txBody>
          <a:bodyPr wrap="square" rtlCol="0">
            <a:spAutoFit/>
          </a:bodyPr>
          <a:lstStyle/>
          <a:p>
            <a:pPr marL="457200" indent="-457200">
              <a:lnSpc>
                <a:spcPct val="150000"/>
              </a:lnSpc>
              <a:buClr>
                <a:schemeClr val="accent1"/>
              </a:buClr>
              <a:buFont typeface="+mj-lt"/>
              <a:buAutoNum type="arabicPeriod"/>
            </a:pPr>
            <a:r>
              <a:rPr lang="en-US" sz="2400" dirty="0" err="1">
                <a:solidFill>
                  <a:srgbClr val="002060"/>
                </a:solidFill>
                <a:latin typeface="+mn-lt"/>
                <a:ea typeface="Cambria" panose="02040503050406030204" pitchFamily="18" charset="0"/>
              </a:rPr>
              <a:t>Identifikasi</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sesuai</a:t>
            </a:r>
            <a:r>
              <a:rPr lang="en-US" sz="2400" dirty="0">
                <a:solidFill>
                  <a:srgbClr val="002060"/>
                </a:solidFill>
                <a:latin typeface="+mn-lt"/>
                <a:ea typeface="Cambria" panose="02040503050406030204" pitchFamily="18" charset="0"/>
              </a:rPr>
              <a:t> project masing-masing </a:t>
            </a:r>
            <a:r>
              <a:rPr lang="en-US" sz="2400" dirty="0" err="1">
                <a:solidFill>
                  <a:srgbClr val="002060"/>
                </a:solidFill>
                <a:latin typeface="+mn-lt"/>
                <a:ea typeface="Cambria" panose="02040503050406030204" pitchFamily="18" charset="0"/>
              </a:rPr>
              <a:t>fitur</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apa</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saja</a:t>
            </a:r>
            <a:r>
              <a:rPr lang="en-US" sz="2400" dirty="0">
                <a:solidFill>
                  <a:srgbClr val="002060"/>
                </a:solidFill>
                <a:latin typeface="+mn-lt"/>
                <a:ea typeface="Cambria" panose="02040503050406030204" pitchFamily="18" charset="0"/>
              </a:rPr>
              <a:t> yang </a:t>
            </a:r>
            <a:r>
              <a:rPr lang="en-US" sz="2400" dirty="0" err="1">
                <a:solidFill>
                  <a:srgbClr val="002060"/>
                </a:solidFill>
                <a:latin typeface="+mn-lt"/>
                <a:ea typeface="Cambria" panose="02040503050406030204" pitchFamily="18" charset="0"/>
              </a:rPr>
              <a:t>membutuhkan</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konsep</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pemilihan</a:t>
            </a:r>
            <a:endParaRPr lang="en-US" sz="2400" dirty="0">
              <a:solidFill>
                <a:srgbClr val="002060"/>
              </a:solidFill>
              <a:latin typeface="+mn-lt"/>
              <a:ea typeface="Cambria" panose="02040503050406030204" pitchFamily="18" charset="0"/>
            </a:endParaRPr>
          </a:p>
          <a:p>
            <a:pPr marL="457200" indent="-457200">
              <a:lnSpc>
                <a:spcPct val="150000"/>
              </a:lnSpc>
              <a:buClr>
                <a:schemeClr val="accent1"/>
              </a:buClr>
              <a:buFont typeface="+mj-lt"/>
              <a:buAutoNum type="arabicPeriod"/>
            </a:pPr>
            <a:r>
              <a:rPr lang="en-US" sz="2400" dirty="0" err="1">
                <a:solidFill>
                  <a:srgbClr val="002060"/>
                </a:solidFill>
                <a:latin typeface="+mn-lt"/>
                <a:ea typeface="Cambria" panose="02040503050406030204" pitchFamily="18" charset="0"/>
              </a:rPr>
              <a:t>Tentukan</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bentuk</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pemilihan</a:t>
            </a:r>
            <a:r>
              <a:rPr lang="en-US" sz="2400" dirty="0">
                <a:solidFill>
                  <a:srgbClr val="002060"/>
                </a:solidFill>
                <a:latin typeface="+mn-lt"/>
                <a:ea typeface="Cambria" panose="02040503050406030204" pitchFamily="18" charset="0"/>
              </a:rPr>
              <a:t> yang </a:t>
            </a:r>
            <a:r>
              <a:rPr lang="en-US" sz="2400" dirty="0" err="1">
                <a:solidFill>
                  <a:srgbClr val="002060"/>
                </a:solidFill>
                <a:latin typeface="+mn-lt"/>
                <a:ea typeface="Cambria" panose="02040503050406030204" pitchFamily="18" charset="0"/>
              </a:rPr>
              <a:t>digunakan</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serta</a:t>
            </a:r>
            <a:r>
              <a:rPr lang="en-US" sz="2400" dirty="0">
                <a:solidFill>
                  <a:srgbClr val="002060"/>
                </a:solidFill>
                <a:latin typeface="+mn-lt"/>
                <a:ea typeface="Cambria" panose="02040503050406030204" pitchFamily="18" charset="0"/>
              </a:rPr>
              <a:t> masing-masing </a:t>
            </a:r>
            <a:r>
              <a:rPr lang="en-US" sz="2400" dirty="0" err="1">
                <a:solidFill>
                  <a:srgbClr val="002060"/>
                </a:solidFill>
                <a:latin typeface="+mn-lt"/>
                <a:ea typeface="Cambria" panose="02040503050406030204" pitchFamily="18" charset="0"/>
              </a:rPr>
              <a:t>kondisi</a:t>
            </a:r>
            <a:r>
              <a:rPr lang="en-US" sz="2400" dirty="0">
                <a:solidFill>
                  <a:srgbClr val="002060"/>
                </a:solidFill>
                <a:latin typeface="+mn-lt"/>
                <a:ea typeface="Cambria" panose="02040503050406030204" pitchFamily="18" charset="0"/>
              </a:rPr>
              <a:t> yang </a:t>
            </a:r>
            <a:r>
              <a:rPr lang="en-US" sz="2400" dirty="0" err="1">
                <a:solidFill>
                  <a:srgbClr val="002060"/>
                </a:solidFill>
                <a:latin typeface="+mn-lt"/>
                <a:ea typeface="Cambria" panose="02040503050406030204" pitchFamily="18" charset="0"/>
              </a:rPr>
              <a:t>dibutuhkan</a:t>
            </a:r>
            <a:endParaRPr lang="en-US" sz="2400" dirty="0">
              <a:solidFill>
                <a:srgbClr val="002060"/>
              </a:solidFill>
              <a:latin typeface="+mn-lt"/>
              <a:ea typeface="Cambria" panose="02040503050406030204" pitchFamily="18" charset="0"/>
            </a:endParaRPr>
          </a:p>
          <a:p>
            <a:pPr marL="457200" indent="-457200">
              <a:lnSpc>
                <a:spcPct val="150000"/>
              </a:lnSpc>
              <a:buClr>
                <a:schemeClr val="accent1"/>
              </a:buClr>
              <a:buFont typeface="+mj-lt"/>
              <a:buAutoNum type="arabicPeriod"/>
            </a:pPr>
            <a:r>
              <a:rPr lang="en-US" sz="2400" dirty="0" err="1">
                <a:solidFill>
                  <a:srgbClr val="002060"/>
                </a:solidFill>
                <a:latin typeface="+mn-lt"/>
                <a:ea typeface="Cambria" panose="02040503050406030204" pitchFamily="18" charset="0"/>
              </a:rPr>
              <a:t>Buatlah</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algoritma</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dalam</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bentuk</a:t>
            </a:r>
            <a:r>
              <a:rPr lang="en-US" sz="2400" dirty="0">
                <a:solidFill>
                  <a:srgbClr val="002060"/>
                </a:solidFill>
                <a:latin typeface="+mn-lt"/>
                <a:ea typeface="Cambria" panose="02040503050406030204" pitchFamily="18" charset="0"/>
              </a:rPr>
              <a:t> flowchart </a:t>
            </a:r>
            <a:r>
              <a:rPr lang="en-US" sz="2400" dirty="0" err="1">
                <a:solidFill>
                  <a:srgbClr val="002060"/>
                </a:solidFill>
                <a:latin typeface="+mn-lt"/>
                <a:ea typeface="Cambria" panose="02040503050406030204" pitchFamily="18" charset="0"/>
              </a:rPr>
              <a:t>sesuai</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kebutuhan</a:t>
            </a:r>
            <a:r>
              <a:rPr lang="en-US" sz="2400" dirty="0">
                <a:solidFill>
                  <a:srgbClr val="002060"/>
                </a:solidFill>
                <a:latin typeface="+mn-lt"/>
                <a:ea typeface="Cambria" panose="02040503050406030204" pitchFamily="18" charset="0"/>
              </a:rPr>
              <a:t> yang </a:t>
            </a:r>
            <a:r>
              <a:rPr lang="en-US" sz="2400" dirty="0" err="1">
                <a:solidFill>
                  <a:srgbClr val="002060"/>
                </a:solidFill>
                <a:latin typeface="+mn-lt"/>
                <a:ea typeface="Cambria" panose="02040503050406030204" pitchFamily="18" charset="0"/>
              </a:rPr>
              <a:t>telah</a:t>
            </a:r>
            <a:r>
              <a:rPr lang="en-US" sz="2400" dirty="0">
                <a:solidFill>
                  <a:srgbClr val="002060"/>
                </a:solidFill>
                <a:latin typeface="+mn-lt"/>
                <a:ea typeface="Cambria" panose="02040503050406030204" pitchFamily="18" charset="0"/>
              </a:rPr>
              <a:t> Anda </a:t>
            </a:r>
            <a:r>
              <a:rPr lang="en-US" sz="2400" dirty="0" err="1">
                <a:solidFill>
                  <a:srgbClr val="002060"/>
                </a:solidFill>
                <a:latin typeface="+mn-lt"/>
                <a:ea typeface="Cambria" panose="02040503050406030204" pitchFamily="18" charset="0"/>
              </a:rPr>
              <a:t>identifikasi</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berdasarkan</a:t>
            </a:r>
            <a:r>
              <a:rPr lang="en-US" sz="2400" dirty="0">
                <a:solidFill>
                  <a:srgbClr val="002060"/>
                </a:solidFill>
                <a:latin typeface="+mn-lt"/>
                <a:ea typeface="Cambria" panose="02040503050406030204" pitchFamily="18" charset="0"/>
              </a:rPr>
              <a:t>  </a:t>
            </a:r>
            <a:r>
              <a:rPr lang="en-US" sz="2400" dirty="0" err="1">
                <a:solidFill>
                  <a:srgbClr val="002060"/>
                </a:solidFill>
                <a:latin typeface="+mn-lt"/>
                <a:ea typeface="Cambria" panose="02040503050406030204" pitchFamily="18" charset="0"/>
              </a:rPr>
              <a:t>tugas</a:t>
            </a:r>
            <a:r>
              <a:rPr lang="en-US" sz="2400" dirty="0">
                <a:solidFill>
                  <a:srgbClr val="002060"/>
                </a:solidFill>
                <a:latin typeface="+mn-lt"/>
                <a:ea typeface="Cambria" panose="02040503050406030204" pitchFamily="18" charset="0"/>
              </a:rPr>
              <a:t> No 1 dan 2</a:t>
            </a:r>
            <a:endParaRPr lang="id-ID" sz="2400" dirty="0">
              <a:solidFill>
                <a:srgbClr val="002060"/>
              </a:solidFill>
              <a:latin typeface="+mn-lt"/>
              <a:ea typeface="Cambria" panose="02040503050406030204" pitchFamily="18" charset="0"/>
            </a:endParaRPr>
          </a:p>
        </p:txBody>
      </p:sp>
      <p:pic>
        <p:nvPicPr>
          <p:cNvPr id="6146" name="Picture 2" descr="BKD #27 GoFi">
            <a:extLst>
              <a:ext uri="{FF2B5EF4-FFF2-40B4-BE49-F238E27FC236}">
                <a16:creationId xmlns:a16="http://schemas.microsoft.com/office/drawing/2014/main" id="{72047E39-025C-47A7-9C36-A429289031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3085" y="4000500"/>
            <a:ext cx="27241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146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906439" y="302643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Overlock"/>
              <a:buNone/>
            </a:pPr>
            <a:r>
              <a:rPr lang="en-US" sz="3600">
                <a:latin typeface="Overlock"/>
                <a:ea typeface="Overlock"/>
                <a:cs typeface="Overlock"/>
                <a:sym typeface="Overlock"/>
              </a:rPr>
              <a:t>Selamat Mengerjakan</a:t>
            </a:r>
            <a:br>
              <a:rPr lang="en-US"/>
            </a:br>
            <a:r>
              <a:rPr lang="en-US" sz="1800">
                <a:latin typeface="Arial"/>
                <a:ea typeface="Arial"/>
                <a:cs typeface="Arial"/>
                <a:sym typeface="Arial"/>
              </a:rPr>
              <a:t>Kerja Keras dan Jujur  merupakan Modal untuk dapat menyelesaikan Tugas</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 Sunshine Sticker by Marie Boiseau for iOS &amp;amp; Android | GIPHY in 2021 |  Android gif, Cute gif, Cloud stickers">
            <a:extLst>
              <a:ext uri="{FF2B5EF4-FFF2-40B4-BE49-F238E27FC236}">
                <a16:creationId xmlns:a16="http://schemas.microsoft.com/office/drawing/2014/main" id="{B54C05F2-623E-1955-1D82-81190F65775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85757" y="2734338"/>
            <a:ext cx="1931445" cy="198521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a:extLst>
              <a:ext uri="{FF2B5EF4-FFF2-40B4-BE49-F238E27FC236}">
                <a16:creationId xmlns:a16="http://schemas.microsoft.com/office/drawing/2014/main" id="{F48A2ACB-7284-F77E-1C78-621E98056F58}"/>
              </a:ext>
            </a:extLst>
          </p:cNvPr>
          <p:cNvCxnSpPr>
            <a:stCxn id="2" idx="3"/>
          </p:cNvCxnSpPr>
          <p:nvPr/>
        </p:nvCxnSpPr>
        <p:spPr>
          <a:xfrm flipV="1">
            <a:off x="2917202" y="2510971"/>
            <a:ext cx="1756398" cy="121597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6" name="Elbow Connector 5">
            <a:extLst>
              <a:ext uri="{FF2B5EF4-FFF2-40B4-BE49-F238E27FC236}">
                <a16:creationId xmlns:a16="http://schemas.microsoft.com/office/drawing/2014/main" id="{2BFB99ED-4495-62C8-01C7-CD0EED79835F}"/>
              </a:ext>
            </a:extLst>
          </p:cNvPr>
          <p:cNvCxnSpPr>
            <a:cxnSpLocks/>
            <a:stCxn id="2" idx="3"/>
          </p:cNvCxnSpPr>
          <p:nvPr/>
        </p:nvCxnSpPr>
        <p:spPr>
          <a:xfrm>
            <a:off x="2917202" y="3726944"/>
            <a:ext cx="1756398" cy="99260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CAFF9BC1-896B-4F5B-764E-970351A647B7}"/>
              </a:ext>
            </a:extLst>
          </p:cNvPr>
          <p:cNvSpPr txBox="1"/>
          <p:nvPr/>
        </p:nvSpPr>
        <p:spPr>
          <a:xfrm>
            <a:off x="4759287" y="2372308"/>
            <a:ext cx="673582" cy="307777"/>
          </a:xfrm>
          <a:prstGeom prst="rect">
            <a:avLst/>
          </a:prstGeom>
          <a:noFill/>
        </p:spPr>
        <p:txBody>
          <a:bodyPr wrap="none" rtlCol="0">
            <a:spAutoFit/>
          </a:bodyPr>
          <a:lstStyle/>
          <a:p>
            <a:r>
              <a:rPr lang="en-US" dirty="0"/>
              <a:t>TRUE</a:t>
            </a:r>
          </a:p>
        </p:txBody>
      </p:sp>
      <p:sp>
        <p:nvSpPr>
          <p:cNvPr id="10" name="TextBox 9">
            <a:extLst>
              <a:ext uri="{FF2B5EF4-FFF2-40B4-BE49-F238E27FC236}">
                <a16:creationId xmlns:a16="http://schemas.microsoft.com/office/drawing/2014/main" id="{F2F34977-B4E0-37FC-B5CF-132696EC1D7D}"/>
              </a:ext>
            </a:extLst>
          </p:cNvPr>
          <p:cNvSpPr txBox="1"/>
          <p:nvPr/>
        </p:nvSpPr>
        <p:spPr>
          <a:xfrm>
            <a:off x="4759287" y="4565660"/>
            <a:ext cx="753732" cy="307777"/>
          </a:xfrm>
          <a:prstGeom prst="rect">
            <a:avLst/>
          </a:prstGeom>
          <a:noFill/>
        </p:spPr>
        <p:txBody>
          <a:bodyPr wrap="none" rtlCol="0">
            <a:spAutoFit/>
          </a:bodyPr>
          <a:lstStyle/>
          <a:p>
            <a:r>
              <a:rPr lang="en-US" dirty="0"/>
              <a:t>FALSE</a:t>
            </a:r>
          </a:p>
        </p:txBody>
      </p:sp>
      <p:pic>
        <p:nvPicPr>
          <p:cNvPr id="11" name="Picture 6" descr="Workout GIFs - Get the best gif on GIFER">
            <a:extLst>
              <a:ext uri="{FF2B5EF4-FFF2-40B4-BE49-F238E27FC236}">
                <a16:creationId xmlns:a16="http://schemas.microsoft.com/office/drawing/2014/main" id="{4D7AD0B4-D753-BBF3-B296-F0DEE7DB362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13019" y="1211699"/>
            <a:ext cx="2315887" cy="1607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ime-to-sleep GIFs - Get the best GIF on GIPHY">
            <a:extLst>
              <a:ext uri="{FF2B5EF4-FFF2-40B4-BE49-F238E27FC236}">
                <a16:creationId xmlns:a16="http://schemas.microsoft.com/office/drawing/2014/main" id="{B88B1E44-ED3B-15E6-5D85-B16D265DD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702" y="3968565"/>
            <a:ext cx="1753700" cy="1753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EF99188-1925-96A4-FDDD-4E1EE916F081}"/>
              </a:ext>
            </a:extLst>
          </p:cNvPr>
          <p:cNvSpPr txBox="1"/>
          <p:nvPr/>
        </p:nvSpPr>
        <p:spPr>
          <a:xfrm>
            <a:off x="1072677" y="784204"/>
            <a:ext cx="6718121" cy="707886"/>
          </a:xfrm>
          <a:prstGeom prst="rect">
            <a:avLst/>
          </a:prstGeom>
          <a:noFill/>
        </p:spPr>
        <p:txBody>
          <a:bodyPr wrap="square" rtlCol="0">
            <a:spAutoFit/>
          </a:bodyPr>
          <a:lstStyle/>
          <a:p>
            <a:r>
              <a:rPr lang="en-US" sz="4000" b="1" dirty="0">
                <a:solidFill>
                  <a:srgbClr val="002060"/>
                </a:solidFill>
                <a:latin typeface="Montserrat" panose="02000505000000020004" pitchFamily="2" charset="0"/>
              </a:rPr>
              <a:t>P</a:t>
            </a:r>
            <a:r>
              <a:rPr lang="en-ID" sz="4000" b="1" dirty="0">
                <a:solidFill>
                  <a:srgbClr val="002060"/>
                </a:solidFill>
                <a:latin typeface="Montserrat" panose="02000505000000020004" pitchFamily="2" charset="0"/>
              </a:rPr>
              <a:t>EMILIHAN </a:t>
            </a:r>
            <a:r>
              <a:rPr lang="en-ID" sz="4000" b="1" dirty="0">
                <a:solidFill>
                  <a:srgbClr val="002060"/>
                </a:solidFill>
                <a:latin typeface="Montserrat" panose="02000505000000020004" pitchFamily="2" charset="0"/>
                <a:sym typeface="Wingdings" panose="05000000000000000000" pitchFamily="2" charset="2"/>
              </a:rPr>
              <a:t> KONDISI</a:t>
            </a:r>
            <a:endParaRPr lang="en-ID" sz="4000" b="1" dirty="0">
              <a:solidFill>
                <a:srgbClr val="002060"/>
              </a:solidFill>
              <a:latin typeface="Montserrat" panose="02000505000000020004" pitchFamily="2" charset="0"/>
            </a:endParaRPr>
          </a:p>
        </p:txBody>
      </p:sp>
    </p:spTree>
    <p:extLst>
      <p:ext uri="{BB962C8B-B14F-4D97-AF65-F5344CB8AC3E}">
        <p14:creationId xmlns:p14="http://schemas.microsoft.com/office/powerpoint/2010/main" val="998369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B497782-3CFE-41C6-9C69-4A48C5732C76}"/>
              </a:ext>
            </a:extLst>
          </p:cNvPr>
          <p:cNvSpPr txBox="1"/>
          <p:nvPr/>
        </p:nvSpPr>
        <p:spPr>
          <a:xfrm>
            <a:off x="1072677" y="784204"/>
            <a:ext cx="6718121" cy="707886"/>
          </a:xfrm>
          <a:prstGeom prst="rect">
            <a:avLst/>
          </a:prstGeom>
          <a:noFill/>
        </p:spPr>
        <p:txBody>
          <a:bodyPr wrap="square" rtlCol="0">
            <a:spAutoFit/>
          </a:bodyPr>
          <a:lstStyle/>
          <a:p>
            <a:r>
              <a:rPr lang="en-US" sz="4000" b="1" dirty="0">
                <a:solidFill>
                  <a:srgbClr val="002060"/>
                </a:solidFill>
                <a:latin typeface="Montserrat" panose="02000505000000020004" pitchFamily="2" charset="0"/>
              </a:rPr>
              <a:t>P</a:t>
            </a:r>
            <a:r>
              <a:rPr lang="en-ID" sz="4000" b="1" dirty="0">
                <a:solidFill>
                  <a:srgbClr val="002060"/>
                </a:solidFill>
                <a:latin typeface="Montserrat" panose="02000505000000020004" pitchFamily="2" charset="0"/>
              </a:rPr>
              <a:t>EMILIHAN </a:t>
            </a:r>
            <a:r>
              <a:rPr lang="en-ID" sz="4000" b="1" dirty="0">
                <a:solidFill>
                  <a:srgbClr val="002060"/>
                </a:solidFill>
                <a:latin typeface="Montserrat" panose="02000505000000020004" pitchFamily="2" charset="0"/>
                <a:sym typeface="Wingdings" panose="05000000000000000000" pitchFamily="2" charset="2"/>
              </a:rPr>
              <a:t> KONDISI</a:t>
            </a:r>
            <a:endParaRPr lang="en-ID" sz="4000" b="1" dirty="0">
              <a:solidFill>
                <a:srgbClr val="002060"/>
              </a:solidFill>
              <a:latin typeface="Montserrat" panose="02000505000000020004" pitchFamily="2" charset="0"/>
            </a:endParaRPr>
          </a:p>
        </p:txBody>
      </p:sp>
      <p:sp>
        <p:nvSpPr>
          <p:cNvPr id="26" name="TextBox 25">
            <a:extLst>
              <a:ext uri="{FF2B5EF4-FFF2-40B4-BE49-F238E27FC236}">
                <a16:creationId xmlns:a16="http://schemas.microsoft.com/office/drawing/2014/main" id="{AA87B8E8-1B25-4B04-AC9F-8F5EEB7B42EC}"/>
              </a:ext>
            </a:extLst>
          </p:cNvPr>
          <p:cNvSpPr txBox="1"/>
          <p:nvPr/>
        </p:nvSpPr>
        <p:spPr>
          <a:xfrm>
            <a:off x="876791" y="2134208"/>
            <a:ext cx="6140208" cy="1015663"/>
          </a:xfrm>
          <a:prstGeom prst="rect">
            <a:avLst/>
          </a:prstGeom>
          <a:noFill/>
        </p:spPr>
        <p:txBody>
          <a:bodyPr wrap="square" rtlCol="0">
            <a:spAutoFit/>
          </a:bodyPr>
          <a:lstStyle/>
          <a:p>
            <a:r>
              <a:rPr lang="en-ID" sz="2000" dirty="0" err="1">
                <a:solidFill>
                  <a:srgbClr val="002060"/>
                </a:solidFill>
                <a:latin typeface="+mj-lt"/>
              </a:rPr>
              <a:t>Seperti</a:t>
            </a:r>
            <a:r>
              <a:rPr lang="en-ID" sz="2000" dirty="0">
                <a:solidFill>
                  <a:srgbClr val="002060"/>
                </a:solidFill>
                <a:latin typeface="+mj-lt"/>
              </a:rPr>
              <a:t> </a:t>
            </a:r>
            <a:r>
              <a:rPr lang="en-ID" sz="2000" dirty="0" err="1">
                <a:solidFill>
                  <a:srgbClr val="002060"/>
                </a:solidFill>
                <a:latin typeface="+mj-lt"/>
              </a:rPr>
              <a:t>manusia</a:t>
            </a:r>
            <a:r>
              <a:rPr lang="en-ID" sz="2000" dirty="0">
                <a:solidFill>
                  <a:srgbClr val="002060"/>
                </a:solidFill>
                <a:latin typeface="+mj-lt"/>
              </a:rPr>
              <a:t>, </a:t>
            </a:r>
            <a:r>
              <a:rPr lang="en-ID" sz="2000" dirty="0" err="1">
                <a:solidFill>
                  <a:srgbClr val="002060"/>
                </a:solidFill>
                <a:latin typeface="+mj-lt"/>
              </a:rPr>
              <a:t>Komputer</a:t>
            </a:r>
            <a:r>
              <a:rPr lang="en-ID" sz="2000" dirty="0">
                <a:solidFill>
                  <a:srgbClr val="002060"/>
                </a:solidFill>
                <a:latin typeface="+mj-lt"/>
              </a:rPr>
              <a:t> </a:t>
            </a:r>
            <a:r>
              <a:rPr lang="en-ID" sz="2000" dirty="0" err="1">
                <a:solidFill>
                  <a:srgbClr val="002060"/>
                </a:solidFill>
                <a:latin typeface="+mj-lt"/>
              </a:rPr>
              <a:t>berjalan</a:t>
            </a:r>
            <a:r>
              <a:rPr lang="en-ID" sz="2000" dirty="0">
                <a:solidFill>
                  <a:srgbClr val="002060"/>
                </a:solidFill>
                <a:latin typeface="+mj-lt"/>
              </a:rPr>
              <a:t> </a:t>
            </a:r>
            <a:r>
              <a:rPr lang="en-ID" sz="2000" dirty="0" err="1">
                <a:solidFill>
                  <a:srgbClr val="002060"/>
                </a:solidFill>
                <a:latin typeface="+mj-lt"/>
              </a:rPr>
              <a:t>berdasarkan</a:t>
            </a:r>
            <a:r>
              <a:rPr lang="en-ID" sz="2000" dirty="0">
                <a:solidFill>
                  <a:srgbClr val="002060"/>
                </a:solidFill>
                <a:latin typeface="+mj-lt"/>
              </a:rPr>
              <a:t> </a:t>
            </a:r>
            <a:r>
              <a:rPr lang="en-ID" sz="2000" b="1" dirty="0" err="1">
                <a:solidFill>
                  <a:srgbClr val="C00000"/>
                </a:solidFill>
                <a:latin typeface="+mj-lt"/>
              </a:rPr>
              <a:t>Kondisi</a:t>
            </a:r>
            <a:r>
              <a:rPr lang="en-ID" sz="2000" dirty="0">
                <a:solidFill>
                  <a:srgbClr val="002060"/>
                </a:solidFill>
                <a:latin typeface="+mj-lt"/>
              </a:rPr>
              <a:t> yang </a:t>
            </a:r>
            <a:r>
              <a:rPr lang="en-ID" sz="2000" dirty="0" err="1">
                <a:solidFill>
                  <a:srgbClr val="002060"/>
                </a:solidFill>
                <a:latin typeface="+mj-lt"/>
              </a:rPr>
              <a:t>telah</a:t>
            </a:r>
            <a:r>
              <a:rPr lang="en-ID" sz="2000" dirty="0">
                <a:solidFill>
                  <a:srgbClr val="002060"/>
                </a:solidFill>
                <a:latin typeface="+mj-lt"/>
              </a:rPr>
              <a:t> </a:t>
            </a:r>
            <a:r>
              <a:rPr lang="en-ID" sz="2000" dirty="0" err="1">
                <a:solidFill>
                  <a:srgbClr val="002060"/>
                </a:solidFill>
                <a:latin typeface="+mj-lt"/>
              </a:rPr>
              <a:t>ditentukan</a:t>
            </a:r>
            <a:r>
              <a:rPr lang="en-ID" sz="2000" dirty="0">
                <a:solidFill>
                  <a:srgbClr val="002060"/>
                </a:solidFill>
                <a:latin typeface="+mj-lt"/>
              </a:rPr>
              <a:t> oleh programmer</a:t>
            </a:r>
          </a:p>
        </p:txBody>
      </p:sp>
      <p:sp>
        <p:nvSpPr>
          <p:cNvPr id="30" name="Oval 29">
            <a:extLst>
              <a:ext uri="{FF2B5EF4-FFF2-40B4-BE49-F238E27FC236}">
                <a16:creationId xmlns:a16="http://schemas.microsoft.com/office/drawing/2014/main" id="{5CF68CF1-596B-4EC8-BBEA-8584BADCD859}"/>
              </a:ext>
            </a:extLst>
          </p:cNvPr>
          <p:cNvSpPr/>
          <p:nvPr/>
        </p:nvSpPr>
        <p:spPr>
          <a:xfrm>
            <a:off x="5594193" y="4951501"/>
            <a:ext cx="576471" cy="57647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Oval 30">
            <a:extLst>
              <a:ext uri="{FF2B5EF4-FFF2-40B4-BE49-F238E27FC236}">
                <a16:creationId xmlns:a16="http://schemas.microsoft.com/office/drawing/2014/main" id="{EEE7A796-BA5D-4500-B7E9-31738FC201A7}"/>
              </a:ext>
            </a:extLst>
          </p:cNvPr>
          <p:cNvSpPr/>
          <p:nvPr/>
        </p:nvSpPr>
        <p:spPr>
          <a:xfrm>
            <a:off x="6036943" y="4541687"/>
            <a:ext cx="244499" cy="244499"/>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Oval 31">
            <a:extLst>
              <a:ext uri="{FF2B5EF4-FFF2-40B4-BE49-F238E27FC236}">
                <a16:creationId xmlns:a16="http://schemas.microsoft.com/office/drawing/2014/main" id="{E92272C9-702E-4E30-A5F9-793CFB6FE5E9}"/>
              </a:ext>
            </a:extLst>
          </p:cNvPr>
          <p:cNvSpPr/>
          <p:nvPr/>
        </p:nvSpPr>
        <p:spPr>
          <a:xfrm>
            <a:off x="380916" y="6152229"/>
            <a:ext cx="235601" cy="235601"/>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5"/>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26" name="Picture 6" descr="IF POLIBATAM - Index">
            <a:extLst>
              <a:ext uri="{FF2B5EF4-FFF2-40B4-BE49-F238E27FC236}">
                <a16:creationId xmlns:a16="http://schemas.microsoft.com/office/drawing/2014/main" id="{6C6C77A5-B8B4-4CB0-83F3-E779B4F3BD8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15250" y="2360273"/>
            <a:ext cx="4743450" cy="2971800"/>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CA74254-8328-4212-B609-46E160698A78}"/>
              </a:ext>
            </a:extLst>
          </p:cNvPr>
          <p:cNvGrpSpPr/>
          <p:nvPr/>
        </p:nvGrpSpPr>
        <p:grpSpPr>
          <a:xfrm>
            <a:off x="876791" y="3534793"/>
            <a:ext cx="4907601" cy="2502786"/>
            <a:chOff x="2385840" y="401610"/>
            <a:chExt cx="8115954" cy="5586718"/>
          </a:xfrm>
        </p:grpSpPr>
        <p:sp>
          <p:nvSpPr>
            <p:cNvPr id="42" name="Rectangle: Rounded Corners 41">
              <a:extLst>
                <a:ext uri="{FF2B5EF4-FFF2-40B4-BE49-F238E27FC236}">
                  <a16:creationId xmlns:a16="http://schemas.microsoft.com/office/drawing/2014/main" id="{1342E1DE-B55F-48ED-B1F4-6D05AFCA46CE}"/>
                </a:ext>
              </a:extLst>
            </p:cNvPr>
            <p:cNvSpPr/>
            <p:nvPr userDrawn="1"/>
          </p:nvSpPr>
          <p:spPr>
            <a:xfrm>
              <a:off x="2534045" y="523047"/>
              <a:ext cx="7967749" cy="5465281"/>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F4E9DB5F-9B15-407F-9168-6BEA1D5497D6}"/>
                </a:ext>
              </a:extLst>
            </p:cNvPr>
            <p:cNvSpPr/>
            <p:nvPr userDrawn="1"/>
          </p:nvSpPr>
          <p:spPr>
            <a:xfrm>
              <a:off x="2385840" y="401610"/>
              <a:ext cx="7967747" cy="5456583"/>
            </a:xfrm>
            <a:prstGeom prst="roundRect">
              <a:avLst>
                <a:gd name="adj" fmla="val 4463"/>
              </a:avLst>
            </a:prstGeom>
            <a:pattFill prst="dkVert">
              <a:fgClr>
                <a:srgbClr val="EEEEEE"/>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FD2D588B-ECFC-41DF-A46C-881903F18A6E}"/>
                </a:ext>
              </a:extLst>
            </p:cNvPr>
            <p:cNvSpPr/>
            <p:nvPr userDrawn="1"/>
          </p:nvSpPr>
          <p:spPr>
            <a:xfrm>
              <a:off x="9209344" y="550822"/>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8E2CA01-4478-45C1-A3C3-FB0BB20DBF6A}"/>
                </a:ext>
              </a:extLst>
            </p:cNvPr>
            <p:cNvSpPr/>
            <p:nvPr userDrawn="1"/>
          </p:nvSpPr>
          <p:spPr>
            <a:xfrm>
              <a:off x="9562424" y="550822"/>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C28BD1-AFDD-4DDD-A4D3-287557BC46C7}"/>
                </a:ext>
              </a:extLst>
            </p:cNvPr>
            <p:cNvSpPr/>
            <p:nvPr userDrawn="1"/>
          </p:nvSpPr>
          <p:spPr>
            <a:xfrm>
              <a:off x="9915504" y="553998"/>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Rounded Corners 46">
            <a:extLst>
              <a:ext uri="{FF2B5EF4-FFF2-40B4-BE49-F238E27FC236}">
                <a16:creationId xmlns:a16="http://schemas.microsoft.com/office/drawing/2014/main" id="{4468B22B-A7D3-4863-80D3-F74FE5EA951E}"/>
              </a:ext>
            </a:extLst>
          </p:cNvPr>
          <p:cNvSpPr/>
          <p:nvPr/>
        </p:nvSpPr>
        <p:spPr>
          <a:xfrm>
            <a:off x="2397266" y="4768336"/>
            <a:ext cx="2282522" cy="366329"/>
          </a:xfrm>
          <a:prstGeom prst="roundRect">
            <a:avLst>
              <a:gd name="adj" fmla="val 30201"/>
            </a:avLst>
          </a:prstGeom>
          <a:solidFill>
            <a:srgbClr val="92D050"/>
          </a:solidFill>
          <a:ln w="31750">
            <a:solidFill>
              <a:schemeClr val="tx1"/>
            </a:solid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Comic Sans MS" panose="030F0702030302020204" pitchFamily="66" charset="0"/>
              </a:rPr>
              <a:t>*****</a:t>
            </a:r>
          </a:p>
        </p:txBody>
      </p:sp>
      <p:sp>
        <p:nvSpPr>
          <p:cNvPr id="48" name="Rectangle: Rounded Corners 47">
            <a:extLst>
              <a:ext uri="{FF2B5EF4-FFF2-40B4-BE49-F238E27FC236}">
                <a16:creationId xmlns:a16="http://schemas.microsoft.com/office/drawing/2014/main" id="{F02CAF61-78B0-4A64-ACB6-98EBC5C203CB}"/>
              </a:ext>
            </a:extLst>
          </p:cNvPr>
          <p:cNvSpPr/>
          <p:nvPr/>
        </p:nvSpPr>
        <p:spPr>
          <a:xfrm>
            <a:off x="2397266" y="4053527"/>
            <a:ext cx="2282522" cy="366329"/>
          </a:xfrm>
          <a:prstGeom prst="roundRect">
            <a:avLst>
              <a:gd name="adj" fmla="val 30201"/>
            </a:avLst>
          </a:prstGeom>
          <a:solidFill>
            <a:srgbClr val="92D050"/>
          </a:solidFill>
          <a:ln w="31750">
            <a:solidFill>
              <a:schemeClr val="tx1"/>
            </a:solid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effectLst>
                  <a:outerShdw blurRad="38100" dist="38100" dir="2700000" algn="tl">
                    <a:srgbClr val="000000">
                      <a:alpha val="43137"/>
                    </a:srgbClr>
                  </a:outerShdw>
                </a:effectLst>
                <a:latin typeface="Comic Sans MS" panose="030F0702030302020204" pitchFamily="66" charset="0"/>
              </a:rPr>
              <a:t>mmh</a:t>
            </a:r>
            <a:endParaRPr lang="en-US" b="1" dirty="0">
              <a:solidFill>
                <a:schemeClr val="bg1"/>
              </a:solidFill>
              <a:effectLst>
                <a:outerShdw blurRad="38100" dist="38100" dir="2700000" algn="tl">
                  <a:srgbClr val="000000">
                    <a:alpha val="43137"/>
                  </a:srgbClr>
                </a:outerShdw>
              </a:effectLst>
              <a:latin typeface="Comic Sans MS" panose="030F0702030302020204" pitchFamily="66" charset="0"/>
            </a:endParaRPr>
          </a:p>
        </p:txBody>
      </p:sp>
      <p:sp>
        <p:nvSpPr>
          <p:cNvPr id="37" name="TextBox 36">
            <a:extLst>
              <a:ext uri="{FF2B5EF4-FFF2-40B4-BE49-F238E27FC236}">
                <a16:creationId xmlns:a16="http://schemas.microsoft.com/office/drawing/2014/main" id="{9F62B9BE-711F-4C68-B812-8B79A3734005}"/>
              </a:ext>
            </a:extLst>
          </p:cNvPr>
          <p:cNvSpPr txBox="1"/>
          <p:nvPr/>
        </p:nvSpPr>
        <p:spPr>
          <a:xfrm>
            <a:off x="966408" y="4049022"/>
            <a:ext cx="1199367" cy="369332"/>
          </a:xfrm>
          <a:prstGeom prst="rect">
            <a:avLst/>
          </a:prstGeom>
          <a:noFill/>
        </p:spPr>
        <p:txBody>
          <a:bodyPr wrap="none" rtlCol="0">
            <a:spAutoFit/>
          </a:bodyPr>
          <a:lstStyle/>
          <a:p>
            <a:r>
              <a:rPr lang="en-US" dirty="0">
                <a:latin typeface="Comic Sans MS" panose="030F0702030302020204" pitchFamily="66" charset="0"/>
              </a:rPr>
              <a:t>username</a:t>
            </a:r>
            <a:endParaRPr lang="en-ID" dirty="0">
              <a:latin typeface="Comic Sans MS" panose="030F0702030302020204" pitchFamily="66" charset="0"/>
            </a:endParaRPr>
          </a:p>
        </p:txBody>
      </p:sp>
      <p:sp>
        <p:nvSpPr>
          <p:cNvPr id="51" name="TextBox 50">
            <a:extLst>
              <a:ext uri="{FF2B5EF4-FFF2-40B4-BE49-F238E27FC236}">
                <a16:creationId xmlns:a16="http://schemas.microsoft.com/office/drawing/2014/main" id="{F154CD87-5B7D-4EC6-BD63-B062C325AD71}"/>
              </a:ext>
            </a:extLst>
          </p:cNvPr>
          <p:cNvSpPr txBox="1"/>
          <p:nvPr/>
        </p:nvSpPr>
        <p:spPr>
          <a:xfrm>
            <a:off x="945348" y="4765333"/>
            <a:ext cx="1178528" cy="369332"/>
          </a:xfrm>
          <a:prstGeom prst="rect">
            <a:avLst/>
          </a:prstGeom>
          <a:noFill/>
        </p:spPr>
        <p:txBody>
          <a:bodyPr wrap="none" rtlCol="0">
            <a:spAutoFit/>
          </a:bodyPr>
          <a:lstStyle/>
          <a:p>
            <a:r>
              <a:rPr lang="en-US" dirty="0">
                <a:latin typeface="Comic Sans MS" panose="030F0702030302020204" pitchFamily="66" charset="0"/>
              </a:rPr>
              <a:t>password</a:t>
            </a:r>
            <a:endParaRPr lang="en-ID" dirty="0">
              <a:latin typeface="Comic Sans MS" panose="030F0702030302020204" pitchFamily="66" charset="0"/>
            </a:endParaRPr>
          </a:p>
        </p:txBody>
      </p:sp>
      <p:sp>
        <p:nvSpPr>
          <p:cNvPr id="52" name="TextBox 51">
            <a:extLst>
              <a:ext uri="{FF2B5EF4-FFF2-40B4-BE49-F238E27FC236}">
                <a16:creationId xmlns:a16="http://schemas.microsoft.com/office/drawing/2014/main" id="{5A278E56-72B3-44AF-A011-D72329A731CC}"/>
              </a:ext>
            </a:extLst>
          </p:cNvPr>
          <p:cNvSpPr txBox="1"/>
          <p:nvPr/>
        </p:nvSpPr>
        <p:spPr>
          <a:xfrm>
            <a:off x="2288638" y="5430980"/>
            <a:ext cx="2300630" cy="369332"/>
          </a:xfrm>
          <a:prstGeom prst="rect">
            <a:avLst/>
          </a:prstGeom>
          <a:noFill/>
        </p:spPr>
        <p:txBody>
          <a:bodyPr wrap="none" rtlCol="0">
            <a:spAutoFit/>
          </a:bodyPr>
          <a:lstStyle/>
          <a:p>
            <a:r>
              <a:rPr lang="en-US" dirty="0" err="1">
                <a:solidFill>
                  <a:schemeClr val="accent2"/>
                </a:solidFill>
                <a:latin typeface="Comic Sans MS" panose="030F0702030302020204" pitchFamily="66" charset="0"/>
              </a:rPr>
              <a:t>Sukses</a:t>
            </a:r>
            <a:r>
              <a:rPr lang="en-US" dirty="0">
                <a:solidFill>
                  <a:schemeClr val="accent2"/>
                </a:solidFill>
                <a:latin typeface="Comic Sans MS" panose="030F0702030302020204" pitchFamily="66" charset="0"/>
              </a:rPr>
              <a:t> login / </a:t>
            </a:r>
            <a:r>
              <a:rPr lang="en-US" dirty="0" err="1">
                <a:solidFill>
                  <a:schemeClr val="accent2"/>
                </a:solidFill>
                <a:latin typeface="Comic Sans MS" panose="030F0702030302020204" pitchFamily="66" charset="0"/>
              </a:rPr>
              <a:t>gagal</a:t>
            </a:r>
            <a:endParaRPr lang="en-ID" dirty="0">
              <a:solidFill>
                <a:schemeClr val="accent2"/>
              </a:solidFill>
              <a:latin typeface="Comic Sans MS" panose="030F0702030302020204" pitchFamily="66" charset="0"/>
            </a:endParaRPr>
          </a:p>
        </p:txBody>
      </p:sp>
    </p:spTree>
    <p:extLst>
      <p:ext uri="{BB962C8B-B14F-4D97-AF65-F5344CB8AC3E}">
        <p14:creationId xmlns:p14="http://schemas.microsoft.com/office/powerpoint/2010/main" val="46654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7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4000" fill="hold"/>
                                        <p:tgtEl>
                                          <p:spTgt spid="52"/>
                                        </p:tgtEl>
                                        <p:attrNameLst>
                                          <p:attrName>ppt_x</p:attrName>
                                        </p:attrNameLst>
                                      </p:cBhvr>
                                      <p:tavLst>
                                        <p:tav tm="0">
                                          <p:val>
                                            <p:strVal val="#ppt_x"/>
                                          </p:val>
                                        </p:tav>
                                        <p:tav tm="100000">
                                          <p:val>
                                            <p:strVal val="#ppt_x"/>
                                          </p:val>
                                        </p:tav>
                                      </p:tavLst>
                                    </p:anim>
                                    <p:anim calcmode="lin" valueType="num">
                                      <p:cBhvr additive="base">
                                        <p:cTn id="32" dur="40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7" grpId="0" animBg="1"/>
      <p:bldP spid="48" grpId="0" animBg="1"/>
      <p:bldP spid="37" grpId="0"/>
      <p:bldP spid="51" grpId="0"/>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a:latin typeface="Overlock"/>
                <a:ea typeface="Overlock"/>
                <a:cs typeface="Overlock"/>
                <a:sym typeface="Overlock"/>
              </a:rPr>
              <a:t>BENTUK SINTAKS PEMILIHAN</a:t>
            </a:r>
            <a:endParaRPr/>
          </a:p>
        </p:txBody>
      </p:sp>
      <p:grpSp>
        <p:nvGrpSpPr>
          <p:cNvPr id="4" name="Group 3">
            <a:extLst>
              <a:ext uri="{FF2B5EF4-FFF2-40B4-BE49-F238E27FC236}">
                <a16:creationId xmlns:a16="http://schemas.microsoft.com/office/drawing/2014/main" id="{E0E6E5D6-655C-321F-E4B2-184A76053352}"/>
              </a:ext>
            </a:extLst>
          </p:cNvPr>
          <p:cNvGrpSpPr/>
          <p:nvPr/>
        </p:nvGrpSpPr>
        <p:grpSpPr>
          <a:xfrm>
            <a:off x="1301391" y="1690688"/>
            <a:ext cx="6421058" cy="4420015"/>
            <a:chOff x="2385840" y="401610"/>
            <a:chExt cx="8115954" cy="5586718"/>
          </a:xfrm>
        </p:grpSpPr>
        <p:sp>
          <p:nvSpPr>
            <p:cNvPr id="5" name="Rectangle: Rounded Corners 11">
              <a:extLst>
                <a:ext uri="{FF2B5EF4-FFF2-40B4-BE49-F238E27FC236}">
                  <a16:creationId xmlns:a16="http://schemas.microsoft.com/office/drawing/2014/main" id="{2DC49FDC-57A3-C50E-E2B8-6998843A8D76}"/>
                </a:ext>
              </a:extLst>
            </p:cNvPr>
            <p:cNvSpPr/>
            <p:nvPr userDrawn="1"/>
          </p:nvSpPr>
          <p:spPr>
            <a:xfrm>
              <a:off x="2534045" y="523047"/>
              <a:ext cx="7967749" cy="5465281"/>
            </a:xfrm>
            <a:prstGeom prst="roundRect">
              <a:avLst>
                <a:gd name="adj" fmla="val 4463"/>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Rounded Corners 12">
              <a:extLst>
                <a:ext uri="{FF2B5EF4-FFF2-40B4-BE49-F238E27FC236}">
                  <a16:creationId xmlns:a16="http://schemas.microsoft.com/office/drawing/2014/main" id="{D4459C2B-4BE9-9476-3772-023AB2EC9F88}"/>
                </a:ext>
              </a:extLst>
            </p:cNvPr>
            <p:cNvSpPr/>
            <p:nvPr userDrawn="1"/>
          </p:nvSpPr>
          <p:spPr>
            <a:xfrm>
              <a:off x="2385840" y="401610"/>
              <a:ext cx="7967747" cy="5456583"/>
            </a:xfrm>
            <a:prstGeom prst="roundRect">
              <a:avLst>
                <a:gd name="adj" fmla="val 4463"/>
              </a:avLst>
            </a:prstGeom>
            <a:pattFill prst="dkVert">
              <a:fgClr>
                <a:srgbClr val="EEEEEE"/>
              </a:fgClr>
              <a:bgClr>
                <a:schemeClr val="bg1"/>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1575" indent="-457200">
                <a:buFont typeface="+mj-lt"/>
                <a:buAutoNum type="arabicPeriod"/>
              </a:pPr>
              <a:r>
                <a:rPr lang="en-US" sz="3200" b="1" dirty="0">
                  <a:solidFill>
                    <a:schemeClr val="tx1"/>
                  </a:solidFill>
                </a:rPr>
                <a:t>IF</a:t>
              </a:r>
            </a:p>
            <a:p>
              <a:pPr marL="1171575" indent="-457200">
                <a:buFont typeface="+mj-lt"/>
                <a:buAutoNum type="arabicPeriod"/>
              </a:pPr>
              <a:r>
                <a:rPr lang="en-US" sz="3200" b="1" dirty="0">
                  <a:solidFill>
                    <a:schemeClr val="tx1"/>
                  </a:solidFill>
                </a:rPr>
                <a:t>IF…ELSE</a:t>
              </a:r>
              <a:endParaRPr lang="id-ID" sz="3200" b="1" dirty="0">
                <a:solidFill>
                  <a:schemeClr val="tx1"/>
                </a:solidFill>
              </a:endParaRPr>
            </a:p>
            <a:p>
              <a:pPr marL="1171575" indent="-457200">
                <a:buFont typeface="+mj-lt"/>
                <a:buAutoNum type="arabicPeriod"/>
              </a:pPr>
              <a:r>
                <a:rPr lang="id-ID" sz="3200" b="1" dirty="0">
                  <a:solidFill>
                    <a:schemeClr val="tx1"/>
                  </a:solidFill>
                </a:rPr>
                <a:t>IF...ELSE IF...ELSE...</a:t>
              </a:r>
              <a:endParaRPr lang="en-US" sz="3200" b="1" dirty="0">
                <a:solidFill>
                  <a:schemeClr val="tx1"/>
                </a:solidFill>
              </a:endParaRPr>
            </a:p>
            <a:p>
              <a:pPr marL="1171575" indent="-457200">
                <a:buFont typeface="+mj-lt"/>
                <a:buAutoNum type="arabicPeriod"/>
              </a:pPr>
              <a:r>
                <a:rPr lang="en-US" sz="3200" b="1" dirty="0">
                  <a:solidFill>
                    <a:schemeClr val="tx1"/>
                  </a:solidFill>
                </a:rPr>
                <a:t>SWITCH…CASE</a:t>
              </a:r>
            </a:p>
          </p:txBody>
        </p:sp>
        <p:sp>
          <p:nvSpPr>
            <p:cNvPr id="7" name="Oval 6">
              <a:extLst>
                <a:ext uri="{FF2B5EF4-FFF2-40B4-BE49-F238E27FC236}">
                  <a16:creationId xmlns:a16="http://schemas.microsoft.com/office/drawing/2014/main" id="{6884E026-957F-A1AF-1BF7-C3CA0B0E5821}"/>
                </a:ext>
              </a:extLst>
            </p:cNvPr>
            <p:cNvSpPr/>
            <p:nvPr userDrawn="1"/>
          </p:nvSpPr>
          <p:spPr>
            <a:xfrm>
              <a:off x="9209344" y="550822"/>
              <a:ext cx="204876" cy="204876"/>
            </a:xfrm>
            <a:prstGeom prst="ellipse">
              <a:avLst/>
            </a:prstGeom>
            <a:solidFill>
              <a:srgbClr val="FFCC99"/>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FFBE250-6DBC-7772-5E88-9B30F062B90D}"/>
                </a:ext>
              </a:extLst>
            </p:cNvPr>
            <p:cNvSpPr/>
            <p:nvPr userDrawn="1"/>
          </p:nvSpPr>
          <p:spPr>
            <a:xfrm>
              <a:off x="9562424" y="550822"/>
              <a:ext cx="204876" cy="204876"/>
            </a:xfrm>
            <a:prstGeom prst="ellipse">
              <a:avLst/>
            </a:prstGeom>
            <a:solidFill>
              <a:srgbClr val="FF99CC"/>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10B1DE2-D8C5-AE7D-7323-8004A25A9EBA}"/>
                </a:ext>
              </a:extLst>
            </p:cNvPr>
            <p:cNvSpPr/>
            <p:nvPr userDrawn="1"/>
          </p:nvSpPr>
          <p:spPr>
            <a:xfrm>
              <a:off x="9915504" y="553998"/>
              <a:ext cx="204876" cy="204876"/>
            </a:xfrm>
            <a:prstGeom prst="ellipse">
              <a:avLst/>
            </a:prstGeom>
            <a:solidFill>
              <a:srgbClr val="92D05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5"/>
          <p:cNvSpPr/>
          <p:nvPr/>
        </p:nvSpPr>
        <p:spPr>
          <a:xfrm>
            <a:off x="1919930" y="2488139"/>
            <a:ext cx="8544949" cy="1446550"/>
          </a:xfrm>
          <a:prstGeom prst="rect">
            <a:avLst/>
          </a:prstGeom>
          <a:solidFill>
            <a:srgbClr val="D0CEC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dk1"/>
                </a:solidFill>
                <a:latin typeface="Overlock"/>
                <a:ea typeface="Overlock"/>
                <a:cs typeface="Overlock"/>
                <a:sym typeface="Overlock"/>
              </a:rPr>
              <a:t>Struktur Pemilihan</a:t>
            </a:r>
            <a:endParaRPr sz="4400" b="1">
              <a:solidFill>
                <a:schemeClr val="dk1"/>
              </a:solidFill>
              <a:latin typeface="Overlock"/>
              <a:ea typeface="Overlock"/>
              <a:cs typeface="Overlock"/>
              <a:sym typeface="Overlock"/>
            </a:endParaRPr>
          </a:p>
          <a:p>
            <a:pPr marL="0" marR="0" lvl="0" indent="0" algn="ctr" rtl="0">
              <a:spcBef>
                <a:spcPts val="0"/>
              </a:spcBef>
              <a:spcAft>
                <a:spcPts val="0"/>
              </a:spcAft>
              <a:buNone/>
            </a:pPr>
            <a:r>
              <a:rPr lang="en-US" sz="4400" b="1" cap="none">
                <a:solidFill>
                  <a:schemeClr val="dk1"/>
                </a:solidFill>
                <a:latin typeface="Overlock"/>
                <a:ea typeface="Overlock"/>
                <a:cs typeface="Overlock"/>
                <a:sym typeface="Overlock"/>
              </a:rPr>
              <a:t>IF….</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verlock"/>
              <a:buNone/>
            </a:pPr>
            <a:r>
              <a:rPr lang="en-US" b="1">
                <a:latin typeface="Overlock"/>
                <a:ea typeface="Overlock"/>
                <a:cs typeface="Overlock"/>
                <a:sym typeface="Overlock"/>
              </a:rPr>
              <a:t>Sintaks Pemilihan IF</a:t>
            </a:r>
            <a:endParaRPr/>
          </a:p>
        </p:txBody>
      </p:sp>
      <p:sp>
        <p:nvSpPr>
          <p:cNvPr id="118" name="Google Shape;118;p6"/>
          <p:cNvSpPr txBox="1">
            <a:spLocks noGrp="1"/>
          </p:cNvSpPr>
          <p:nvPr>
            <p:ph type="body" idx="1"/>
          </p:nvPr>
        </p:nvSpPr>
        <p:spPr>
          <a:xfrm>
            <a:off x="906439" y="182939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STATEMENT IF</a:t>
            </a:r>
            <a:endParaRPr/>
          </a:p>
        </p:txBody>
      </p:sp>
      <p:sp>
        <p:nvSpPr>
          <p:cNvPr id="119" name="Google Shape;119;p6"/>
          <p:cNvSpPr/>
          <p:nvPr/>
        </p:nvSpPr>
        <p:spPr>
          <a:xfrm>
            <a:off x="3023658" y="2489706"/>
            <a:ext cx="5376597" cy="93610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if ( condition )</a:t>
            </a:r>
            <a:endParaRPr sz="3200" b="1">
              <a:solidFill>
                <a:schemeClr val="dk1"/>
              </a:solidFill>
              <a:latin typeface="Calibri"/>
              <a:ea typeface="Calibri"/>
              <a:cs typeface="Calibri"/>
              <a:sym typeface="Calibri"/>
            </a:endParaRPr>
          </a:p>
        </p:txBody>
      </p:sp>
      <p:sp>
        <p:nvSpPr>
          <p:cNvPr id="120" name="Google Shape;120;p6"/>
          <p:cNvSpPr txBox="1"/>
          <p:nvPr/>
        </p:nvSpPr>
        <p:spPr>
          <a:xfrm>
            <a:off x="1083337" y="3660891"/>
            <a:ext cx="17673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Hubungan 2 nilai</a:t>
            </a:r>
            <a:endParaRPr/>
          </a:p>
        </p:txBody>
      </p:sp>
      <p:sp>
        <p:nvSpPr>
          <p:cNvPr id="121" name="Google Shape;121;p6"/>
          <p:cNvSpPr/>
          <p:nvPr/>
        </p:nvSpPr>
        <p:spPr>
          <a:xfrm>
            <a:off x="1187454" y="4475113"/>
            <a:ext cx="3672408" cy="93610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if (                       )</a:t>
            </a:r>
            <a:endParaRPr/>
          </a:p>
        </p:txBody>
      </p:sp>
      <p:sp>
        <p:nvSpPr>
          <p:cNvPr id="122" name="Google Shape;122;p6"/>
          <p:cNvSpPr/>
          <p:nvPr/>
        </p:nvSpPr>
        <p:spPr>
          <a:xfrm>
            <a:off x="2174382" y="4691137"/>
            <a:ext cx="648072" cy="50405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nilai</a:t>
            </a:r>
            <a:endParaRPr/>
          </a:p>
        </p:txBody>
      </p:sp>
      <p:sp>
        <p:nvSpPr>
          <p:cNvPr id="123" name="Google Shape;123;p6"/>
          <p:cNvSpPr/>
          <p:nvPr/>
        </p:nvSpPr>
        <p:spPr>
          <a:xfrm>
            <a:off x="3543958" y="4691137"/>
            <a:ext cx="648072" cy="50405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nilai</a:t>
            </a:r>
            <a:endParaRPr/>
          </a:p>
        </p:txBody>
      </p:sp>
      <p:sp>
        <p:nvSpPr>
          <p:cNvPr id="124" name="Google Shape;124;p6"/>
          <p:cNvSpPr/>
          <p:nvPr/>
        </p:nvSpPr>
        <p:spPr>
          <a:xfrm>
            <a:off x="2915646" y="4691137"/>
            <a:ext cx="504056" cy="504056"/>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25" name="Google Shape;125;p6"/>
          <p:cNvCxnSpPr/>
          <p:nvPr/>
        </p:nvCxnSpPr>
        <p:spPr>
          <a:xfrm>
            <a:off x="3167674" y="5195193"/>
            <a:ext cx="0" cy="504056"/>
          </a:xfrm>
          <a:prstGeom prst="straightConnector1">
            <a:avLst/>
          </a:prstGeom>
          <a:noFill/>
          <a:ln w="9525" cap="flat" cmpd="sng">
            <a:solidFill>
              <a:schemeClr val="dk1"/>
            </a:solidFill>
            <a:prstDash val="solid"/>
            <a:miter lim="800000"/>
            <a:headEnd type="none" w="sm" len="sm"/>
            <a:tailEnd type="stealth" w="med" len="med"/>
          </a:ln>
        </p:spPr>
      </p:cxnSp>
      <p:sp>
        <p:nvSpPr>
          <p:cNvPr id="126" name="Google Shape;126;p6"/>
          <p:cNvSpPr txBox="1"/>
          <p:nvPr/>
        </p:nvSpPr>
        <p:spPr>
          <a:xfrm>
            <a:off x="1964460" y="5920081"/>
            <a:ext cx="20794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Operator Relasional</a:t>
            </a:r>
            <a:endParaRPr/>
          </a:p>
        </p:txBody>
      </p:sp>
      <p:sp>
        <p:nvSpPr>
          <p:cNvPr id="127" name="Google Shape;127;p6"/>
          <p:cNvSpPr/>
          <p:nvPr/>
        </p:nvSpPr>
        <p:spPr>
          <a:xfrm>
            <a:off x="7956206" y="4473760"/>
            <a:ext cx="1656184" cy="93610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if (         )</a:t>
            </a:r>
            <a:endParaRPr/>
          </a:p>
        </p:txBody>
      </p:sp>
      <p:sp>
        <p:nvSpPr>
          <p:cNvPr id="128" name="Google Shape;128;p6"/>
          <p:cNvSpPr/>
          <p:nvPr/>
        </p:nvSpPr>
        <p:spPr>
          <a:xfrm>
            <a:off x="8604278" y="4689784"/>
            <a:ext cx="648072" cy="50405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nilai</a:t>
            </a:r>
            <a:endParaRPr/>
          </a:p>
        </p:txBody>
      </p:sp>
      <p:sp>
        <p:nvSpPr>
          <p:cNvPr id="129" name="Google Shape;129;p6"/>
          <p:cNvSpPr txBox="1"/>
          <p:nvPr/>
        </p:nvSpPr>
        <p:spPr>
          <a:xfrm>
            <a:off x="7956206" y="3635732"/>
            <a:ext cx="8146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nilai</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1041</Words>
  <Application>Microsoft Macintosh PowerPoint</Application>
  <PresentationFormat>Widescreen</PresentationFormat>
  <Paragraphs>212</Paragraphs>
  <Slides>44</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Comic Sans MS</vt:lpstr>
      <vt:lpstr>Berlin Sans FB Demi</vt:lpstr>
      <vt:lpstr>Overlock</vt:lpstr>
      <vt:lpstr>Montserrat</vt:lpstr>
      <vt:lpstr>Calibri</vt:lpstr>
      <vt:lpstr>Wingdings</vt:lpstr>
      <vt:lpstr>Noto Sans Symbols</vt:lpstr>
      <vt:lpstr>Office Theme</vt:lpstr>
      <vt:lpstr>Pemilihan 1</vt:lpstr>
      <vt:lpstr>Tujuan Pembelajaran</vt:lpstr>
      <vt:lpstr>PowerPoint Presentation</vt:lpstr>
      <vt:lpstr>Definisi</vt:lpstr>
      <vt:lpstr>PowerPoint Presentation</vt:lpstr>
      <vt:lpstr>PowerPoint Presentation</vt:lpstr>
      <vt:lpstr>BENTUK SINTAKS PEMILIHAN</vt:lpstr>
      <vt:lpstr>PowerPoint Presentation</vt:lpstr>
      <vt:lpstr>Sintaks Pemilihan IF</vt:lpstr>
      <vt:lpstr>Sintaks Pemilihan IF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Pemilihan If...else if...else</vt:lpstr>
      <vt:lpstr>Flowchart</vt:lpstr>
      <vt:lpstr>PowerPoint Presentation</vt:lpstr>
      <vt:lpstr>Contoh Kode Program</vt:lpstr>
      <vt:lpstr>PowerPoint Presentation</vt:lpstr>
      <vt:lpstr>Pemilihan SWITCH-CASE</vt:lpstr>
      <vt:lpstr>Pemilihan SWITCH-CASE</vt:lpstr>
      <vt:lpstr>Pemilihan Switch-Case</vt:lpstr>
      <vt:lpstr>Contoh</vt:lpstr>
      <vt:lpstr>PowerPoint Presentation</vt:lpstr>
      <vt:lpstr>Operator Ternary</vt:lpstr>
      <vt:lpstr>Contoh</vt:lpstr>
      <vt:lpstr>PowerPoint Presentation</vt:lpstr>
      <vt:lpstr>PowerPoint Presentation</vt:lpstr>
      <vt:lpstr>PowerPoint Presentation</vt:lpstr>
      <vt:lpstr>PowerPoint Presentation</vt:lpstr>
      <vt:lpstr>Contoh</vt:lpstr>
      <vt:lpstr>Jawab</vt:lpstr>
      <vt:lpstr>Ada Pertanyaan???</vt:lpstr>
      <vt:lpstr>PowerPoint Presentation</vt:lpstr>
      <vt:lpstr>Latihan Individu 1</vt:lpstr>
      <vt:lpstr>Latihan Individu 2</vt:lpstr>
      <vt:lpstr>PowerPoint Presentation</vt:lpstr>
      <vt:lpstr>Selamat Mengerjakan Kerja Keras dan Jujur  merupakan Modal untuk dapat menyelesaikan Tugas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Pemilihan 1</dc:title>
  <dc:creator>vivin</dc:creator>
  <cp:lastModifiedBy>yogi kurniawan</cp:lastModifiedBy>
  <cp:revision>2</cp:revision>
  <dcterms:created xsi:type="dcterms:W3CDTF">2020-08-25T07:51:21Z</dcterms:created>
  <dcterms:modified xsi:type="dcterms:W3CDTF">2023-09-25T22:03:59Z</dcterms:modified>
</cp:coreProperties>
</file>